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2"/>
  </p:notesMasterIdLst>
  <p:sldIdLst>
    <p:sldId id="256" r:id="rId2"/>
    <p:sldId id="453" r:id="rId3"/>
    <p:sldId id="456" r:id="rId4"/>
    <p:sldId id="467" r:id="rId5"/>
    <p:sldId id="460" r:id="rId6"/>
    <p:sldId id="495" r:id="rId7"/>
    <p:sldId id="466" r:id="rId8"/>
    <p:sldId id="359" r:id="rId9"/>
    <p:sldId id="464" r:id="rId10"/>
    <p:sldId id="428" r:id="rId11"/>
    <p:sldId id="465" r:id="rId12"/>
    <p:sldId id="513" r:id="rId13"/>
    <p:sldId id="514" r:id="rId14"/>
    <p:sldId id="430" r:id="rId15"/>
    <p:sldId id="432" r:id="rId16"/>
    <p:sldId id="482" r:id="rId17"/>
    <p:sldId id="479" r:id="rId18"/>
    <p:sldId id="511" r:id="rId19"/>
    <p:sldId id="388" r:id="rId20"/>
    <p:sldId id="484" r:id="rId21"/>
    <p:sldId id="468" r:id="rId22"/>
    <p:sldId id="497" r:id="rId23"/>
    <p:sldId id="485" r:id="rId24"/>
    <p:sldId id="510" r:id="rId25"/>
    <p:sldId id="480" r:id="rId26"/>
    <p:sldId id="498" r:id="rId27"/>
    <p:sldId id="411" r:id="rId28"/>
    <p:sldId id="435" r:id="rId29"/>
    <p:sldId id="512" r:id="rId30"/>
    <p:sldId id="470" r:id="rId31"/>
    <p:sldId id="515" r:id="rId32"/>
    <p:sldId id="471" r:id="rId33"/>
    <p:sldId id="516" r:id="rId34"/>
    <p:sldId id="472" r:id="rId35"/>
    <p:sldId id="499" r:id="rId36"/>
    <p:sldId id="500" r:id="rId37"/>
    <p:sldId id="506" r:id="rId38"/>
    <p:sldId id="481" r:id="rId39"/>
    <p:sldId id="501" r:id="rId40"/>
    <p:sldId id="496" r:id="rId41"/>
    <p:sldId id="475" r:id="rId42"/>
    <p:sldId id="486" r:id="rId43"/>
    <p:sldId id="502" r:id="rId44"/>
    <p:sldId id="488" r:id="rId45"/>
    <p:sldId id="507" r:id="rId46"/>
    <p:sldId id="487" r:id="rId47"/>
    <p:sldId id="503" r:id="rId48"/>
    <p:sldId id="476" r:id="rId49"/>
    <p:sldId id="489" r:id="rId50"/>
    <p:sldId id="490" r:id="rId51"/>
    <p:sldId id="521" r:id="rId52"/>
    <p:sldId id="517" r:id="rId53"/>
    <p:sldId id="519" r:id="rId54"/>
    <p:sldId id="504" r:id="rId55"/>
    <p:sldId id="518" r:id="rId56"/>
    <p:sldId id="505" r:id="rId57"/>
    <p:sldId id="491" r:id="rId58"/>
    <p:sldId id="477" r:id="rId59"/>
    <p:sldId id="493" r:id="rId60"/>
    <p:sldId id="508" r:id="rId61"/>
    <p:sldId id="494" r:id="rId62"/>
    <p:sldId id="478" r:id="rId63"/>
    <p:sldId id="520" r:id="rId64"/>
    <p:sldId id="418" r:id="rId65"/>
    <p:sldId id="449" r:id="rId66"/>
    <p:sldId id="450" r:id="rId67"/>
    <p:sldId id="451" r:id="rId68"/>
    <p:sldId id="452" r:id="rId69"/>
    <p:sldId id="448" r:id="rId70"/>
    <p:sldId id="293" r:id="rId71"/>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481"/>
  </p:normalViewPr>
  <p:slideViewPr>
    <p:cSldViewPr snapToGrid="0" snapToObjects="1">
      <p:cViewPr varScale="1">
        <p:scale>
          <a:sx n="134" d="100"/>
          <a:sy n="134" d="100"/>
        </p:scale>
        <p:origin x="184" y="3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0CA4A64-B9EE-094A-90F0-68EFB1016924}" type="datetimeFigureOut">
              <a:rPr lang="en-US" smtClean="0"/>
              <a:t>4/24/25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DE98A23-884A-A045-A3EA-E90026073160}" type="slidenum">
              <a:rPr lang="en-US" smtClean="0"/>
              <a:t>‹#›</a:t>
            </a:fld>
            <a:endParaRPr lang="en-US"/>
          </a:p>
        </p:txBody>
      </p:sp>
    </p:spTree>
    <p:extLst>
      <p:ext uri="{BB962C8B-B14F-4D97-AF65-F5344CB8AC3E}">
        <p14:creationId xmlns:p14="http://schemas.microsoft.com/office/powerpoint/2010/main" val="999110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98A23-884A-A045-A3EA-E90026073160}" type="slidenum">
              <a:rPr lang="en-US" smtClean="0"/>
              <a:t>1</a:t>
            </a:fld>
            <a:endParaRPr lang="en-US"/>
          </a:p>
        </p:txBody>
      </p:sp>
    </p:spTree>
    <p:extLst>
      <p:ext uri="{BB962C8B-B14F-4D97-AF65-F5344CB8AC3E}">
        <p14:creationId xmlns:p14="http://schemas.microsoft.com/office/powerpoint/2010/main" val="3680040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0A236-3BDF-4482-2D0B-D998F5D5C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E8FD7-3795-16B5-C5A5-138483C9F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9AF0A-D41B-08CF-F91A-BA12D7C7C681}"/>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5AFF1376-D5FF-FAE5-4B2B-62456DE0043A}"/>
              </a:ext>
            </a:extLst>
          </p:cNvPr>
          <p:cNvSpPr>
            <a:spLocks noGrp="1"/>
          </p:cNvSpPr>
          <p:nvPr>
            <p:ph type="sldNum" sz="quarter" idx="5"/>
          </p:nvPr>
        </p:nvSpPr>
        <p:spPr/>
        <p:txBody>
          <a:bodyPr/>
          <a:lstStyle/>
          <a:p>
            <a:fld id="{CDE98A23-884A-A045-A3EA-E90026073160}" type="slidenum">
              <a:rPr lang="en-US" smtClean="0"/>
              <a:t>12</a:t>
            </a:fld>
            <a:endParaRPr lang="en-US"/>
          </a:p>
        </p:txBody>
      </p:sp>
    </p:spTree>
    <p:extLst>
      <p:ext uri="{BB962C8B-B14F-4D97-AF65-F5344CB8AC3E}">
        <p14:creationId xmlns:p14="http://schemas.microsoft.com/office/powerpoint/2010/main" val="177357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402A0-478E-B5A9-84F8-D93148DE3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4E7DA-D170-67D5-605D-727D5C43C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4D5F01-5B3A-5E01-91C7-263DF666945F}"/>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F31A6997-0152-4B1D-05B4-6C765691C539}"/>
              </a:ext>
            </a:extLst>
          </p:cNvPr>
          <p:cNvSpPr>
            <a:spLocks noGrp="1"/>
          </p:cNvSpPr>
          <p:nvPr>
            <p:ph type="sldNum" sz="quarter" idx="5"/>
          </p:nvPr>
        </p:nvSpPr>
        <p:spPr/>
        <p:txBody>
          <a:bodyPr/>
          <a:lstStyle/>
          <a:p>
            <a:fld id="{CDE98A23-884A-A045-A3EA-E90026073160}" type="slidenum">
              <a:rPr lang="en-US" smtClean="0"/>
              <a:t>13</a:t>
            </a:fld>
            <a:endParaRPr lang="en-US"/>
          </a:p>
        </p:txBody>
      </p:sp>
    </p:spTree>
    <p:extLst>
      <p:ext uri="{BB962C8B-B14F-4D97-AF65-F5344CB8AC3E}">
        <p14:creationId xmlns:p14="http://schemas.microsoft.com/office/powerpoint/2010/main" val="3219237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0746F-7946-7D22-19EB-A1938C0DF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7F4D2-6A35-DB3E-E089-D18CB7C90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F6E4E-7E09-6CB0-A2D3-64CA3B615293}"/>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51DE4FC4-4AE3-C77B-7874-297381AC39DD}"/>
              </a:ext>
            </a:extLst>
          </p:cNvPr>
          <p:cNvSpPr>
            <a:spLocks noGrp="1"/>
          </p:cNvSpPr>
          <p:nvPr>
            <p:ph type="sldNum" sz="quarter" idx="5"/>
          </p:nvPr>
        </p:nvSpPr>
        <p:spPr/>
        <p:txBody>
          <a:bodyPr/>
          <a:lstStyle/>
          <a:p>
            <a:fld id="{CDE98A23-884A-A045-A3EA-E90026073160}" type="slidenum">
              <a:rPr lang="en-US" smtClean="0"/>
              <a:t>14</a:t>
            </a:fld>
            <a:endParaRPr lang="en-US"/>
          </a:p>
        </p:txBody>
      </p:sp>
    </p:spTree>
    <p:extLst>
      <p:ext uri="{BB962C8B-B14F-4D97-AF65-F5344CB8AC3E}">
        <p14:creationId xmlns:p14="http://schemas.microsoft.com/office/powerpoint/2010/main" val="313981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BB69-15EE-4B5E-2846-89E2D0024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AB234-266A-469D-43AF-0B9D94B111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D40AA-CFFE-4F76-F5C2-5F9932CC9903}"/>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499FF9F6-8BCF-AE5E-DE87-9378750B57E7}"/>
              </a:ext>
            </a:extLst>
          </p:cNvPr>
          <p:cNvSpPr>
            <a:spLocks noGrp="1"/>
          </p:cNvSpPr>
          <p:nvPr>
            <p:ph type="sldNum" sz="quarter" idx="5"/>
          </p:nvPr>
        </p:nvSpPr>
        <p:spPr/>
        <p:txBody>
          <a:bodyPr/>
          <a:lstStyle/>
          <a:p>
            <a:fld id="{CDE98A23-884A-A045-A3EA-E90026073160}" type="slidenum">
              <a:rPr lang="en-US" smtClean="0"/>
              <a:t>15</a:t>
            </a:fld>
            <a:endParaRPr lang="en-US"/>
          </a:p>
        </p:txBody>
      </p:sp>
    </p:spTree>
    <p:extLst>
      <p:ext uri="{BB962C8B-B14F-4D97-AF65-F5344CB8AC3E}">
        <p14:creationId xmlns:p14="http://schemas.microsoft.com/office/powerpoint/2010/main" val="69607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49571-C963-1EEE-6208-0DCD59C5A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6399D-4A14-F50F-B0C3-1B15638EE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41F64-C34F-B603-2AD3-4266ADEAA22A}"/>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3AAC988F-0645-F1C8-CF5C-A6962C181D52}"/>
              </a:ext>
            </a:extLst>
          </p:cNvPr>
          <p:cNvSpPr>
            <a:spLocks noGrp="1"/>
          </p:cNvSpPr>
          <p:nvPr>
            <p:ph type="sldNum" sz="quarter" idx="5"/>
          </p:nvPr>
        </p:nvSpPr>
        <p:spPr/>
        <p:txBody>
          <a:bodyPr/>
          <a:lstStyle/>
          <a:p>
            <a:fld id="{CDE98A23-884A-A045-A3EA-E90026073160}" type="slidenum">
              <a:rPr lang="en-US" smtClean="0"/>
              <a:t>16</a:t>
            </a:fld>
            <a:endParaRPr lang="en-US"/>
          </a:p>
        </p:txBody>
      </p:sp>
    </p:spTree>
    <p:extLst>
      <p:ext uri="{BB962C8B-B14F-4D97-AF65-F5344CB8AC3E}">
        <p14:creationId xmlns:p14="http://schemas.microsoft.com/office/powerpoint/2010/main" val="75463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AA78A-8537-6C4B-73BD-DB7E1D3CB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2A716-5BBF-592A-C250-BA890F045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9B64C-D47A-499E-B831-C6C7DA830FBE}"/>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6637BA1A-7115-8435-7CE0-521DD2C27327}"/>
              </a:ext>
            </a:extLst>
          </p:cNvPr>
          <p:cNvSpPr>
            <a:spLocks noGrp="1"/>
          </p:cNvSpPr>
          <p:nvPr>
            <p:ph type="sldNum" sz="quarter" idx="5"/>
          </p:nvPr>
        </p:nvSpPr>
        <p:spPr/>
        <p:txBody>
          <a:bodyPr/>
          <a:lstStyle/>
          <a:p>
            <a:fld id="{CDE98A23-884A-A045-A3EA-E90026073160}" type="slidenum">
              <a:rPr lang="en-US" smtClean="0"/>
              <a:t>17</a:t>
            </a:fld>
            <a:endParaRPr lang="en-US"/>
          </a:p>
        </p:txBody>
      </p:sp>
    </p:spTree>
    <p:extLst>
      <p:ext uri="{BB962C8B-B14F-4D97-AF65-F5344CB8AC3E}">
        <p14:creationId xmlns:p14="http://schemas.microsoft.com/office/powerpoint/2010/main" val="1117743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BBA8-E451-FDDB-1166-7FC52D989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B0F89-1A89-8D63-7663-56819D817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56E79-1792-4484-2288-FD3B79A7D871}"/>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7A1348A5-CC15-A17D-3838-5D19A8ADF505}"/>
              </a:ext>
            </a:extLst>
          </p:cNvPr>
          <p:cNvSpPr>
            <a:spLocks noGrp="1"/>
          </p:cNvSpPr>
          <p:nvPr>
            <p:ph type="sldNum" sz="quarter" idx="5"/>
          </p:nvPr>
        </p:nvSpPr>
        <p:spPr/>
        <p:txBody>
          <a:bodyPr/>
          <a:lstStyle/>
          <a:p>
            <a:fld id="{CDE98A23-884A-A045-A3EA-E90026073160}" type="slidenum">
              <a:rPr lang="en-US" smtClean="0"/>
              <a:t>18</a:t>
            </a:fld>
            <a:endParaRPr lang="en-US"/>
          </a:p>
        </p:txBody>
      </p:sp>
    </p:spTree>
    <p:extLst>
      <p:ext uri="{BB962C8B-B14F-4D97-AF65-F5344CB8AC3E}">
        <p14:creationId xmlns:p14="http://schemas.microsoft.com/office/powerpoint/2010/main" val="311114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7F4CB-0999-4945-F89D-126290B8D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9BFAB-666D-EAC1-2605-606C31F63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D5851-C668-06B8-ECFA-319E943646F1}"/>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80633168-4DB4-2072-4D1E-452BB11FFF40}"/>
              </a:ext>
            </a:extLst>
          </p:cNvPr>
          <p:cNvSpPr>
            <a:spLocks noGrp="1"/>
          </p:cNvSpPr>
          <p:nvPr>
            <p:ph type="sldNum" sz="quarter" idx="5"/>
          </p:nvPr>
        </p:nvSpPr>
        <p:spPr/>
        <p:txBody>
          <a:bodyPr/>
          <a:lstStyle/>
          <a:p>
            <a:fld id="{CDE98A23-884A-A045-A3EA-E90026073160}" type="slidenum">
              <a:rPr lang="en-US" smtClean="0"/>
              <a:t>21</a:t>
            </a:fld>
            <a:endParaRPr lang="en-US"/>
          </a:p>
        </p:txBody>
      </p:sp>
    </p:spTree>
    <p:extLst>
      <p:ext uri="{BB962C8B-B14F-4D97-AF65-F5344CB8AC3E}">
        <p14:creationId xmlns:p14="http://schemas.microsoft.com/office/powerpoint/2010/main" val="718481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5A959-9D57-B53C-D92B-B5796621C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F25FA-067D-1B4C-8D56-FDB8DAD45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22517-364C-7F6A-63F8-47849E35C9FD}"/>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39276092-6E5E-7C9D-77BD-9E749586D20E}"/>
              </a:ext>
            </a:extLst>
          </p:cNvPr>
          <p:cNvSpPr>
            <a:spLocks noGrp="1"/>
          </p:cNvSpPr>
          <p:nvPr>
            <p:ph type="sldNum" sz="quarter" idx="5"/>
          </p:nvPr>
        </p:nvSpPr>
        <p:spPr/>
        <p:txBody>
          <a:bodyPr/>
          <a:lstStyle/>
          <a:p>
            <a:fld id="{CDE98A23-884A-A045-A3EA-E90026073160}" type="slidenum">
              <a:rPr lang="en-US" smtClean="0"/>
              <a:t>22</a:t>
            </a:fld>
            <a:endParaRPr lang="en-US"/>
          </a:p>
        </p:txBody>
      </p:sp>
    </p:spTree>
    <p:extLst>
      <p:ext uri="{BB962C8B-B14F-4D97-AF65-F5344CB8AC3E}">
        <p14:creationId xmlns:p14="http://schemas.microsoft.com/office/powerpoint/2010/main" val="1702525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BC9AB-282F-85FB-FD47-84F914087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1B4AC-8CDE-E360-9E53-372D9FE82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97A51-E364-7843-0A64-62C604320F2D}"/>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94288049-512B-3D50-7FB2-76A92B7F7705}"/>
              </a:ext>
            </a:extLst>
          </p:cNvPr>
          <p:cNvSpPr>
            <a:spLocks noGrp="1"/>
          </p:cNvSpPr>
          <p:nvPr>
            <p:ph type="sldNum" sz="quarter" idx="5"/>
          </p:nvPr>
        </p:nvSpPr>
        <p:spPr/>
        <p:txBody>
          <a:bodyPr/>
          <a:lstStyle/>
          <a:p>
            <a:fld id="{CDE98A23-884A-A045-A3EA-E90026073160}" type="slidenum">
              <a:rPr lang="en-US" smtClean="0"/>
              <a:t>23</a:t>
            </a:fld>
            <a:endParaRPr lang="en-US"/>
          </a:p>
        </p:txBody>
      </p:sp>
    </p:spTree>
    <p:extLst>
      <p:ext uri="{BB962C8B-B14F-4D97-AF65-F5344CB8AC3E}">
        <p14:creationId xmlns:p14="http://schemas.microsoft.com/office/powerpoint/2010/main" val="375900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1DF1E-F3C9-A1D3-C144-9C830D2AA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A4DBE-C6C7-BA92-5509-AD3CF7969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357DE-E8ED-87D2-E64A-EFB33034FC5E}"/>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8C951BD9-BBB1-60CD-26AC-CA522C380454}"/>
              </a:ext>
            </a:extLst>
          </p:cNvPr>
          <p:cNvSpPr>
            <a:spLocks noGrp="1"/>
          </p:cNvSpPr>
          <p:nvPr>
            <p:ph type="sldNum" sz="quarter" idx="5"/>
          </p:nvPr>
        </p:nvSpPr>
        <p:spPr/>
        <p:txBody>
          <a:bodyPr/>
          <a:lstStyle/>
          <a:p>
            <a:fld id="{CDE98A23-884A-A045-A3EA-E90026073160}" type="slidenum">
              <a:rPr lang="en-US" smtClean="0"/>
              <a:t>2</a:t>
            </a:fld>
            <a:endParaRPr lang="en-US"/>
          </a:p>
        </p:txBody>
      </p:sp>
    </p:spTree>
    <p:extLst>
      <p:ext uri="{BB962C8B-B14F-4D97-AF65-F5344CB8AC3E}">
        <p14:creationId xmlns:p14="http://schemas.microsoft.com/office/powerpoint/2010/main" val="1027795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0A13A-7FF2-7514-A7EF-536EF7B57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11ABD-5E2C-70B2-5C4B-74D0CA82B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229A1-44B5-FF03-4552-F39D98E2C122}"/>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EB723C13-3E98-9A78-407D-804BEEDBE9C8}"/>
              </a:ext>
            </a:extLst>
          </p:cNvPr>
          <p:cNvSpPr>
            <a:spLocks noGrp="1"/>
          </p:cNvSpPr>
          <p:nvPr>
            <p:ph type="sldNum" sz="quarter" idx="5"/>
          </p:nvPr>
        </p:nvSpPr>
        <p:spPr/>
        <p:txBody>
          <a:bodyPr/>
          <a:lstStyle/>
          <a:p>
            <a:fld id="{CDE98A23-884A-A045-A3EA-E90026073160}" type="slidenum">
              <a:rPr lang="en-US" smtClean="0"/>
              <a:t>24</a:t>
            </a:fld>
            <a:endParaRPr lang="en-US"/>
          </a:p>
        </p:txBody>
      </p:sp>
    </p:spTree>
    <p:extLst>
      <p:ext uri="{BB962C8B-B14F-4D97-AF65-F5344CB8AC3E}">
        <p14:creationId xmlns:p14="http://schemas.microsoft.com/office/powerpoint/2010/main" val="3777458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7080E-9AAD-897D-00A1-5F9B8B9E6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FE7BE-0D23-184B-EED0-9FD575103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62F89-E23E-DCCE-8EAF-5E8A4FC3F888}"/>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A47914D8-A4A1-378A-445E-8B11CB4F085E}"/>
              </a:ext>
            </a:extLst>
          </p:cNvPr>
          <p:cNvSpPr>
            <a:spLocks noGrp="1"/>
          </p:cNvSpPr>
          <p:nvPr>
            <p:ph type="sldNum" sz="quarter" idx="5"/>
          </p:nvPr>
        </p:nvSpPr>
        <p:spPr/>
        <p:txBody>
          <a:bodyPr/>
          <a:lstStyle/>
          <a:p>
            <a:fld id="{CDE98A23-884A-A045-A3EA-E90026073160}" type="slidenum">
              <a:rPr lang="en-US" smtClean="0"/>
              <a:t>28</a:t>
            </a:fld>
            <a:endParaRPr lang="en-US"/>
          </a:p>
        </p:txBody>
      </p:sp>
    </p:spTree>
    <p:extLst>
      <p:ext uri="{BB962C8B-B14F-4D97-AF65-F5344CB8AC3E}">
        <p14:creationId xmlns:p14="http://schemas.microsoft.com/office/powerpoint/2010/main" val="3748431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B0DC4-9814-6D1B-6160-D4AA4034B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4BEDC-B4B6-36EE-5959-5F4447D49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74B05-0EAA-BB35-813F-0415E2D96CC4}"/>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C9600FED-F5A7-E243-C375-739E3B6126FD}"/>
              </a:ext>
            </a:extLst>
          </p:cNvPr>
          <p:cNvSpPr>
            <a:spLocks noGrp="1"/>
          </p:cNvSpPr>
          <p:nvPr>
            <p:ph type="sldNum" sz="quarter" idx="5"/>
          </p:nvPr>
        </p:nvSpPr>
        <p:spPr/>
        <p:txBody>
          <a:bodyPr/>
          <a:lstStyle/>
          <a:p>
            <a:fld id="{CDE98A23-884A-A045-A3EA-E90026073160}" type="slidenum">
              <a:rPr lang="en-US" smtClean="0"/>
              <a:t>29</a:t>
            </a:fld>
            <a:endParaRPr lang="en-US"/>
          </a:p>
        </p:txBody>
      </p:sp>
    </p:spTree>
    <p:extLst>
      <p:ext uri="{BB962C8B-B14F-4D97-AF65-F5344CB8AC3E}">
        <p14:creationId xmlns:p14="http://schemas.microsoft.com/office/powerpoint/2010/main" val="3889699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79E25-F9A8-8796-4404-8947193C4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69775-572A-FD05-E5AB-CDC025E8A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3F046-7834-F4A6-CA3A-04E90DD96118}"/>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9259C289-F63D-212C-786A-C20DD8977FBD}"/>
              </a:ext>
            </a:extLst>
          </p:cNvPr>
          <p:cNvSpPr>
            <a:spLocks noGrp="1"/>
          </p:cNvSpPr>
          <p:nvPr>
            <p:ph type="sldNum" sz="quarter" idx="5"/>
          </p:nvPr>
        </p:nvSpPr>
        <p:spPr/>
        <p:txBody>
          <a:bodyPr/>
          <a:lstStyle/>
          <a:p>
            <a:fld id="{CDE98A23-884A-A045-A3EA-E90026073160}" type="slidenum">
              <a:rPr lang="en-US" smtClean="0"/>
              <a:t>30</a:t>
            </a:fld>
            <a:endParaRPr lang="en-US"/>
          </a:p>
        </p:txBody>
      </p:sp>
    </p:spTree>
    <p:extLst>
      <p:ext uri="{BB962C8B-B14F-4D97-AF65-F5344CB8AC3E}">
        <p14:creationId xmlns:p14="http://schemas.microsoft.com/office/powerpoint/2010/main" val="1020843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C44D6-7761-FD3A-659F-CD9FC95D0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13405-8D30-B28E-6040-1ABD9AF80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91335-9D76-E1BB-3A6F-43114D8EC9B3}"/>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025DD482-0988-AE73-908F-392BBD7F7717}"/>
              </a:ext>
            </a:extLst>
          </p:cNvPr>
          <p:cNvSpPr>
            <a:spLocks noGrp="1"/>
          </p:cNvSpPr>
          <p:nvPr>
            <p:ph type="sldNum" sz="quarter" idx="5"/>
          </p:nvPr>
        </p:nvSpPr>
        <p:spPr/>
        <p:txBody>
          <a:bodyPr/>
          <a:lstStyle/>
          <a:p>
            <a:fld id="{CDE98A23-884A-A045-A3EA-E90026073160}" type="slidenum">
              <a:rPr lang="en-US" smtClean="0"/>
              <a:t>31</a:t>
            </a:fld>
            <a:endParaRPr lang="en-US"/>
          </a:p>
        </p:txBody>
      </p:sp>
    </p:spTree>
    <p:extLst>
      <p:ext uri="{BB962C8B-B14F-4D97-AF65-F5344CB8AC3E}">
        <p14:creationId xmlns:p14="http://schemas.microsoft.com/office/powerpoint/2010/main" val="227015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58BB6-A238-FC73-4D88-95F7A2D2D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1CE7B-80F0-FAAB-BAB2-4C04382F7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4475C9-4E8A-1BC7-AB83-1CE6B42C992B}"/>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BC5EA806-1487-E4AE-AFE6-E61F96F18BAE}"/>
              </a:ext>
            </a:extLst>
          </p:cNvPr>
          <p:cNvSpPr>
            <a:spLocks noGrp="1"/>
          </p:cNvSpPr>
          <p:nvPr>
            <p:ph type="sldNum" sz="quarter" idx="5"/>
          </p:nvPr>
        </p:nvSpPr>
        <p:spPr/>
        <p:txBody>
          <a:bodyPr/>
          <a:lstStyle/>
          <a:p>
            <a:fld id="{CDE98A23-884A-A045-A3EA-E90026073160}" type="slidenum">
              <a:rPr lang="en-US" smtClean="0"/>
              <a:t>32</a:t>
            </a:fld>
            <a:endParaRPr lang="en-US"/>
          </a:p>
        </p:txBody>
      </p:sp>
    </p:spTree>
    <p:extLst>
      <p:ext uri="{BB962C8B-B14F-4D97-AF65-F5344CB8AC3E}">
        <p14:creationId xmlns:p14="http://schemas.microsoft.com/office/powerpoint/2010/main" val="1861434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FA190-D248-D5F5-9CF8-EB0DC103B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55954-B462-6029-6D15-1B46E28C8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2EE00-27EA-98C3-D27C-CBD7D44CC35D}"/>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5A8FF842-049A-A490-DB8B-4CA98371835A}"/>
              </a:ext>
            </a:extLst>
          </p:cNvPr>
          <p:cNvSpPr>
            <a:spLocks noGrp="1"/>
          </p:cNvSpPr>
          <p:nvPr>
            <p:ph type="sldNum" sz="quarter" idx="5"/>
          </p:nvPr>
        </p:nvSpPr>
        <p:spPr/>
        <p:txBody>
          <a:bodyPr/>
          <a:lstStyle/>
          <a:p>
            <a:fld id="{CDE98A23-884A-A045-A3EA-E90026073160}" type="slidenum">
              <a:rPr lang="en-US" smtClean="0"/>
              <a:t>33</a:t>
            </a:fld>
            <a:endParaRPr lang="en-US"/>
          </a:p>
        </p:txBody>
      </p:sp>
    </p:spTree>
    <p:extLst>
      <p:ext uri="{BB962C8B-B14F-4D97-AF65-F5344CB8AC3E}">
        <p14:creationId xmlns:p14="http://schemas.microsoft.com/office/powerpoint/2010/main" val="1443425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E29C2-B3F4-9FDC-B406-E5544A499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0F8A5-2C19-AAE2-3FC6-ABA5E5022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09FE5-FB1B-B170-CA29-0B65CD861CF1}"/>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15432717-CB42-2C0D-D19F-3CDB480926FE}"/>
              </a:ext>
            </a:extLst>
          </p:cNvPr>
          <p:cNvSpPr>
            <a:spLocks noGrp="1"/>
          </p:cNvSpPr>
          <p:nvPr>
            <p:ph type="sldNum" sz="quarter" idx="5"/>
          </p:nvPr>
        </p:nvSpPr>
        <p:spPr/>
        <p:txBody>
          <a:bodyPr/>
          <a:lstStyle/>
          <a:p>
            <a:fld id="{CDE98A23-884A-A045-A3EA-E90026073160}" type="slidenum">
              <a:rPr lang="en-US" smtClean="0"/>
              <a:t>34</a:t>
            </a:fld>
            <a:endParaRPr lang="en-US"/>
          </a:p>
        </p:txBody>
      </p:sp>
    </p:spTree>
    <p:extLst>
      <p:ext uri="{BB962C8B-B14F-4D97-AF65-F5344CB8AC3E}">
        <p14:creationId xmlns:p14="http://schemas.microsoft.com/office/powerpoint/2010/main" val="315815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F0E3A-A590-644B-CCF8-D7F173F42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A449E-8D0E-D072-2762-F941B07F9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B11F3-1992-BAB4-2125-469508DF3AE5}"/>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03BF14BE-EF0F-65D6-C166-F334DACBD081}"/>
              </a:ext>
            </a:extLst>
          </p:cNvPr>
          <p:cNvSpPr>
            <a:spLocks noGrp="1"/>
          </p:cNvSpPr>
          <p:nvPr>
            <p:ph type="sldNum" sz="quarter" idx="5"/>
          </p:nvPr>
        </p:nvSpPr>
        <p:spPr/>
        <p:txBody>
          <a:bodyPr/>
          <a:lstStyle/>
          <a:p>
            <a:fld id="{CDE98A23-884A-A045-A3EA-E90026073160}" type="slidenum">
              <a:rPr lang="en-US" smtClean="0"/>
              <a:t>35</a:t>
            </a:fld>
            <a:endParaRPr lang="en-US"/>
          </a:p>
        </p:txBody>
      </p:sp>
    </p:spTree>
    <p:extLst>
      <p:ext uri="{BB962C8B-B14F-4D97-AF65-F5344CB8AC3E}">
        <p14:creationId xmlns:p14="http://schemas.microsoft.com/office/powerpoint/2010/main" val="484038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4A743-6BFB-601F-F986-E03BB6D1E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10533-C96A-EFFC-C851-D9B510509F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84C0B-4FF0-42BE-2FF5-A59AEAB27365}"/>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1E52BFD1-2210-D4CB-1A5B-8FF79979AA86}"/>
              </a:ext>
            </a:extLst>
          </p:cNvPr>
          <p:cNvSpPr>
            <a:spLocks noGrp="1"/>
          </p:cNvSpPr>
          <p:nvPr>
            <p:ph type="sldNum" sz="quarter" idx="5"/>
          </p:nvPr>
        </p:nvSpPr>
        <p:spPr/>
        <p:txBody>
          <a:bodyPr/>
          <a:lstStyle/>
          <a:p>
            <a:fld id="{CDE98A23-884A-A045-A3EA-E90026073160}" type="slidenum">
              <a:rPr lang="en-US" smtClean="0"/>
              <a:t>36</a:t>
            </a:fld>
            <a:endParaRPr lang="en-US"/>
          </a:p>
        </p:txBody>
      </p:sp>
    </p:spTree>
    <p:extLst>
      <p:ext uri="{BB962C8B-B14F-4D97-AF65-F5344CB8AC3E}">
        <p14:creationId xmlns:p14="http://schemas.microsoft.com/office/powerpoint/2010/main" val="70435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86B12-B0AB-DFB9-3678-B094C0F06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4F233-A84A-CA2C-37D5-F6E87E32D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1C841-C43B-E2E3-3E21-5D75FF4EDF45}"/>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5A0EF21E-3142-9452-596C-075B015D48E2}"/>
              </a:ext>
            </a:extLst>
          </p:cNvPr>
          <p:cNvSpPr>
            <a:spLocks noGrp="1"/>
          </p:cNvSpPr>
          <p:nvPr>
            <p:ph type="sldNum" sz="quarter" idx="5"/>
          </p:nvPr>
        </p:nvSpPr>
        <p:spPr/>
        <p:txBody>
          <a:bodyPr/>
          <a:lstStyle/>
          <a:p>
            <a:fld id="{CDE98A23-884A-A045-A3EA-E90026073160}" type="slidenum">
              <a:rPr lang="en-US" smtClean="0"/>
              <a:t>3</a:t>
            </a:fld>
            <a:endParaRPr lang="en-US"/>
          </a:p>
        </p:txBody>
      </p:sp>
    </p:spTree>
    <p:extLst>
      <p:ext uri="{BB962C8B-B14F-4D97-AF65-F5344CB8AC3E}">
        <p14:creationId xmlns:p14="http://schemas.microsoft.com/office/powerpoint/2010/main" val="189459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6ED9-BBBC-D193-D763-411F33A9F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B9A64-5514-1473-C56A-AA4A13A7E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10586-CBC5-C58C-3585-213537329B85}"/>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EFC8A0BA-B0C8-61AB-3775-B6E96E62318B}"/>
              </a:ext>
            </a:extLst>
          </p:cNvPr>
          <p:cNvSpPr>
            <a:spLocks noGrp="1"/>
          </p:cNvSpPr>
          <p:nvPr>
            <p:ph type="sldNum" sz="quarter" idx="5"/>
          </p:nvPr>
        </p:nvSpPr>
        <p:spPr/>
        <p:txBody>
          <a:bodyPr/>
          <a:lstStyle/>
          <a:p>
            <a:fld id="{CDE98A23-884A-A045-A3EA-E90026073160}" type="slidenum">
              <a:rPr lang="en-US" smtClean="0"/>
              <a:t>40</a:t>
            </a:fld>
            <a:endParaRPr lang="en-US"/>
          </a:p>
        </p:txBody>
      </p:sp>
    </p:spTree>
    <p:extLst>
      <p:ext uri="{BB962C8B-B14F-4D97-AF65-F5344CB8AC3E}">
        <p14:creationId xmlns:p14="http://schemas.microsoft.com/office/powerpoint/2010/main" val="174683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6CC8D-4347-3B78-2B46-0CF6EF91B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F2A42-6119-FD49-73B3-229C91872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49DF5-7A16-B80F-1828-CD0EB49D2928}"/>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B3A22ED4-E853-44F9-2708-73679412CAB3}"/>
              </a:ext>
            </a:extLst>
          </p:cNvPr>
          <p:cNvSpPr>
            <a:spLocks noGrp="1"/>
          </p:cNvSpPr>
          <p:nvPr>
            <p:ph type="sldNum" sz="quarter" idx="5"/>
          </p:nvPr>
        </p:nvSpPr>
        <p:spPr/>
        <p:txBody>
          <a:bodyPr/>
          <a:lstStyle/>
          <a:p>
            <a:fld id="{CDE98A23-884A-A045-A3EA-E90026073160}" type="slidenum">
              <a:rPr lang="en-US" smtClean="0"/>
              <a:t>41</a:t>
            </a:fld>
            <a:endParaRPr lang="en-US"/>
          </a:p>
        </p:txBody>
      </p:sp>
    </p:spTree>
    <p:extLst>
      <p:ext uri="{BB962C8B-B14F-4D97-AF65-F5344CB8AC3E}">
        <p14:creationId xmlns:p14="http://schemas.microsoft.com/office/powerpoint/2010/main" val="2843992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3704D-9F9F-5E9F-4F5D-CD83107F9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7EE0F-2DA7-BCB2-F70B-A0D1EDB24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08865-0989-5E22-DA17-1C8FF84E49A7}"/>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97E39C7F-0FD2-E738-9C94-94359532C6D6}"/>
              </a:ext>
            </a:extLst>
          </p:cNvPr>
          <p:cNvSpPr>
            <a:spLocks noGrp="1"/>
          </p:cNvSpPr>
          <p:nvPr>
            <p:ph type="sldNum" sz="quarter" idx="5"/>
          </p:nvPr>
        </p:nvSpPr>
        <p:spPr/>
        <p:txBody>
          <a:bodyPr/>
          <a:lstStyle/>
          <a:p>
            <a:fld id="{CDE98A23-884A-A045-A3EA-E90026073160}" type="slidenum">
              <a:rPr lang="en-US" smtClean="0"/>
              <a:t>48</a:t>
            </a:fld>
            <a:endParaRPr lang="en-US"/>
          </a:p>
        </p:txBody>
      </p:sp>
    </p:spTree>
    <p:extLst>
      <p:ext uri="{BB962C8B-B14F-4D97-AF65-F5344CB8AC3E}">
        <p14:creationId xmlns:p14="http://schemas.microsoft.com/office/powerpoint/2010/main" val="708755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4499-C63B-F3E3-A97B-C929CA16E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5ACBA-2A5F-6637-4D7F-D602BCE80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739AB-88FB-3803-743E-AF436F6575B3}"/>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D4DF0C2E-6D59-F3B9-47DD-0140D6ED8F14}"/>
              </a:ext>
            </a:extLst>
          </p:cNvPr>
          <p:cNvSpPr>
            <a:spLocks noGrp="1"/>
          </p:cNvSpPr>
          <p:nvPr>
            <p:ph type="sldNum" sz="quarter" idx="5"/>
          </p:nvPr>
        </p:nvSpPr>
        <p:spPr/>
        <p:txBody>
          <a:bodyPr/>
          <a:lstStyle/>
          <a:p>
            <a:fld id="{CDE98A23-884A-A045-A3EA-E90026073160}" type="slidenum">
              <a:rPr lang="en-US" smtClean="0"/>
              <a:t>58</a:t>
            </a:fld>
            <a:endParaRPr lang="en-US"/>
          </a:p>
        </p:txBody>
      </p:sp>
    </p:spTree>
    <p:extLst>
      <p:ext uri="{BB962C8B-B14F-4D97-AF65-F5344CB8AC3E}">
        <p14:creationId xmlns:p14="http://schemas.microsoft.com/office/powerpoint/2010/main" val="683818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2D735-D305-D3CA-4B59-23A2EFC0F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F7AFF-6366-2096-7108-788ABFC3A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0AFB6-4B73-A6EE-7A14-4FFD8A005147}"/>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1A1D475F-0C93-5362-A107-70DB28C1C4C7}"/>
              </a:ext>
            </a:extLst>
          </p:cNvPr>
          <p:cNvSpPr>
            <a:spLocks noGrp="1"/>
          </p:cNvSpPr>
          <p:nvPr>
            <p:ph type="sldNum" sz="quarter" idx="5"/>
          </p:nvPr>
        </p:nvSpPr>
        <p:spPr/>
        <p:txBody>
          <a:bodyPr/>
          <a:lstStyle/>
          <a:p>
            <a:fld id="{CDE98A23-884A-A045-A3EA-E90026073160}" type="slidenum">
              <a:rPr lang="en-US" smtClean="0"/>
              <a:t>62</a:t>
            </a:fld>
            <a:endParaRPr lang="en-US"/>
          </a:p>
        </p:txBody>
      </p:sp>
    </p:spTree>
    <p:extLst>
      <p:ext uri="{BB962C8B-B14F-4D97-AF65-F5344CB8AC3E}">
        <p14:creationId xmlns:p14="http://schemas.microsoft.com/office/powerpoint/2010/main" val="1005636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B5BD8-4291-F531-C2C5-3B711ECFC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63E19-3492-C70F-EA24-FA6DD375D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B3760-33EF-E864-3496-21EC4D36F943}"/>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CE86E58F-85AD-0038-867A-EBBDC9DCF04F}"/>
              </a:ext>
            </a:extLst>
          </p:cNvPr>
          <p:cNvSpPr>
            <a:spLocks noGrp="1"/>
          </p:cNvSpPr>
          <p:nvPr>
            <p:ph type="sldNum" sz="quarter" idx="5"/>
          </p:nvPr>
        </p:nvSpPr>
        <p:spPr/>
        <p:txBody>
          <a:bodyPr/>
          <a:lstStyle/>
          <a:p>
            <a:fld id="{CDE98A23-884A-A045-A3EA-E90026073160}" type="slidenum">
              <a:rPr lang="en-US" smtClean="0"/>
              <a:t>65</a:t>
            </a:fld>
            <a:endParaRPr lang="en-US"/>
          </a:p>
        </p:txBody>
      </p:sp>
    </p:spTree>
    <p:extLst>
      <p:ext uri="{BB962C8B-B14F-4D97-AF65-F5344CB8AC3E}">
        <p14:creationId xmlns:p14="http://schemas.microsoft.com/office/powerpoint/2010/main" val="1773281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C9F83-2E9E-24E6-ED1B-4E7D40246E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73304-298C-2335-1FCE-459D4C49F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FF3E9-995C-A3A8-1BCB-F20F90254A29}"/>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C290349B-E0AC-D80B-EA21-BA1603A4D64E}"/>
              </a:ext>
            </a:extLst>
          </p:cNvPr>
          <p:cNvSpPr>
            <a:spLocks noGrp="1"/>
          </p:cNvSpPr>
          <p:nvPr>
            <p:ph type="sldNum" sz="quarter" idx="5"/>
          </p:nvPr>
        </p:nvSpPr>
        <p:spPr/>
        <p:txBody>
          <a:bodyPr/>
          <a:lstStyle/>
          <a:p>
            <a:fld id="{CDE98A23-884A-A045-A3EA-E90026073160}" type="slidenum">
              <a:rPr lang="en-US" smtClean="0"/>
              <a:t>66</a:t>
            </a:fld>
            <a:endParaRPr lang="en-US"/>
          </a:p>
        </p:txBody>
      </p:sp>
    </p:spTree>
    <p:extLst>
      <p:ext uri="{BB962C8B-B14F-4D97-AF65-F5344CB8AC3E}">
        <p14:creationId xmlns:p14="http://schemas.microsoft.com/office/powerpoint/2010/main" val="3523826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E154F-E802-6674-F471-B1E6C0186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36903-595F-CE9B-F272-F2DFC5F310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8D4E4-DA72-5278-8413-4BD0269BF1CF}"/>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2EA2BEF1-D78B-ED82-9AC4-1F89DEFE8E63}"/>
              </a:ext>
            </a:extLst>
          </p:cNvPr>
          <p:cNvSpPr>
            <a:spLocks noGrp="1"/>
          </p:cNvSpPr>
          <p:nvPr>
            <p:ph type="sldNum" sz="quarter" idx="5"/>
          </p:nvPr>
        </p:nvSpPr>
        <p:spPr/>
        <p:txBody>
          <a:bodyPr/>
          <a:lstStyle/>
          <a:p>
            <a:fld id="{CDE98A23-884A-A045-A3EA-E90026073160}" type="slidenum">
              <a:rPr lang="en-US" smtClean="0"/>
              <a:t>67</a:t>
            </a:fld>
            <a:endParaRPr lang="en-US"/>
          </a:p>
        </p:txBody>
      </p:sp>
    </p:spTree>
    <p:extLst>
      <p:ext uri="{BB962C8B-B14F-4D97-AF65-F5344CB8AC3E}">
        <p14:creationId xmlns:p14="http://schemas.microsoft.com/office/powerpoint/2010/main" val="2548063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D7228-2F4C-7841-F303-DF3015481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ACE5D-C877-0C33-1ACE-4E46154FC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2C43D-5D2C-D821-5FEA-5B32B1A144C3}"/>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062FEDD1-FFAD-F127-992B-517DDEA1BC19}"/>
              </a:ext>
            </a:extLst>
          </p:cNvPr>
          <p:cNvSpPr>
            <a:spLocks noGrp="1"/>
          </p:cNvSpPr>
          <p:nvPr>
            <p:ph type="sldNum" sz="quarter" idx="5"/>
          </p:nvPr>
        </p:nvSpPr>
        <p:spPr/>
        <p:txBody>
          <a:bodyPr/>
          <a:lstStyle/>
          <a:p>
            <a:fld id="{CDE98A23-884A-A045-A3EA-E90026073160}" type="slidenum">
              <a:rPr lang="en-US" smtClean="0"/>
              <a:t>68</a:t>
            </a:fld>
            <a:endParaRPr lang="en-US"/>
          </a:p>
        </p:txBody>
      </p:sp>
    </p:spTree>
    <p:extLst>
      <p:ext uri="{BB962C8B-B14F-4D97-AF65-F5344CB8AC3E}">
        <p14:creationId xmlns:p14="http://schemas.microsoft.com/office/powerpoint/2010/main" val="3934334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F9F5A-7AE5-077F-9BEF-B19A2FD5F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8CB75-12AB-0808-354B-BAD61B65A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DA50D-BBAD-A00D-2E7B-702F4E8DCF12}"/>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2D623CB5-D8FB-EBC1-964E-FBEADDA4F7DA}"/>
              </a:ext>
            </a:extLst>
          </p:cNvPr>
          <p:cNvSpPr>
            <a:spLocks noGrp="1"/>
          </p:cNvSpPr>
          <p:nvPr>
            <p:ph type="sldNum" sz="quarter" idx="5"/>
          </p:nvPr>
        </p:nvSpPr>
        <p:spPr/>
        <p:txBody>
          <a:bodyPr/>
          <a:lstStyle/>
          <a:p>
            <a:fld id="{CDE98A23-884A-A045-A3EA-E90026073160}" type="slidenum">
              <a:rPr lang="en-US" smtClean="0"/>
              <a:t>69</a:t>
            </a:fld>
            <a:endParaRPr lang="en-US"/>
          </a:p>
        </p:txBody>
      </p:sp>
    </p:spTree>
    <p:extLst>
      <p:ext uri="{BB962C8B-B14F-4D97-AF65-F5344CB8AC3E}">
        <p14:creationId xmlns:p14="http://schemas.microsoft.com/office/powerpoint/2010/main" val="397399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3D118-9D26-EF93-340A-662E4209E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62C93-D92E-4C0D-86E6-C3C7DF67D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ED210-8C5E-7606-F16C-154FF1FBAC80}"/>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1A1F7862-0EE7-5B4D-2BDF-4CFC3689F379}"/>
              </a:ext>
            </a:extLst>
          </p:cNvPr>
          <p:cNvSpPr>
            <a:spLocks noGrp="1"/>
          </p:cNvSpPr>
          <p:nvPr>
            <p:ph type="sldNum" sz="quarter" idx="5"/>
          </p:nvPr>
        </p:nvSpPr>
        <p:spPr/>
        <p:txBody>
          <a:bodyPr/>
          <a:lstStyle/>
          <a:p>
            <a:fld id="{CDE98A23-884A-A045-A3EA-E90026073160}" type="slidenum">
              <a:rPr lang="en-US" smtClean="0"/>
              <a:t>4</a:t>
            </a:fld>
            <a:endParaRPr lang="en-US"/>
          </a:p>
        </p:txBody>
      </p:sp>
    </p:spTree>
    <p:extLst>
      <p:ext uri="{BB962C8B-B14F-4D97-AF65-F5344CB8AC3E}">
        <p14:creationId xmlns:p14="http://schemas.microsoft.com/office/powerpoint/2010/main" val="409419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D9037-388C-69E0-878F-E4F40C8CC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36D14-A42C-FD83-6589-8EFFF99DF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CABDF-F905-C60A-4526-6C30A9BEAAD9}"/>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878F0BDD-D4AF-594D-1321-9E51A23D6ED9}"/>
              </a:ext>
            </a:extLst>
          </p:cNvPr>
          <p:cNvSpPr>
            <a:spLocks noGrp="1"/>
          </p:cNvSpPr>
          <p:nvPr>
            <p:ph type="sldNum" sz="quarter" idx="5"/>
          </p:nvPr>
        </p:nvSpPr>
        <p:spPr/>
        <p:txBody>
          <a:bodyPr/>
          <a:lstStyle/>
          <a:p>
            <a:fld id="{CDE98A23-884A-A045-A3EA-E90026073160}" type="slidenum">
              <a:rPr lang="en-US" smtClean="0"/>
              <a:t>5</a:t>
            </a:fld>
            <a:endParaRPr lang="en-US"/>
          </a:p>
        </p:txBody>
      </p:sp>
    </p:spTree>
    <p:extLst>
      <p:ext uri="{BB962C8B-B14F-4D97-AF65-F5344CB8AC3E}">
        <p14:creationId xmlns:p14="http://schemas.microsoft.com/office/powerpoint/2010/main" val="182036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CE5A3-B88D-745C-AEDC-57D85A6B0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37B87-732D-E731-6F63-D0D713D53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A2C0-39F8-275A-289D-76FFAA0C836E}"/>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2BA005FF-5AFC-5F3B-C95F-A1F9906D5C50}"/>
              </a:ext>
            </a:extLst>
          </p:cNvPr>
          <p:cNvSpPr>
            <a:spLocks noGrp="1"/>
          </p:cNvSpPr>
          <p:nvPr>
            <p:ph type="sldNum" sz="quarter" idx="5"/>
          </p:nvPr>
        </p:nvSpPr>
        <p:spPr/>
        <p:txBody>
          <a:bodyPr/>
          <a:lstStyle/>
          <a:p>
            <a:fld id="{CDE98A23-884A-A045-A3EA-E90026073160}" type="slidenum">
              <a:rPr lang="en-US" smtClean="0"/>
              <a:t>6</a:t>
            </a:fld>
            <a:endParaRPr lang="en-US"/>
          </a:p>
        </p:txBody>
      </p:sp>
    </p:spTree>
    <p:extLst>
      <p:ext uri="{BB962C8B-B14F-4D97-AF65-F5344CB8AC3E}">
        <p14:creationId xmlns:p14="http://schemas.microsoft.com/office/powerpoint/2010/main" val="2799407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0626D-76B2-689A-6889-43566F1A1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025C0-17C3-BB4F-FFEA-EB700BF46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B29BD-3467-58CF-F446-69E213E4F0FB}"/>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0978CE0C-E6AD-2F85-6C0A-0F6F9995A2B4}"/>
              </a:ext>
            </a:extLst>
          </p:cNvPr>
          <p:cNvSpPr>
            <a:spLocks noGrp="1"/>
          </p:cNvSpPr>
          <p:nvPr>
            <p:ph type="sldNum" sz="quarter" idx="5"/>
          </p:nvPr>
        </p:nvSpPr>
        <p:spPr/>
        <p:txBody>
          <a:bodyPr/>
          <a:lstStyle/>
          <a:p>
            <a:fld id="{CDE98A23-884A-A045-A3EA-E90026073160}" type="slidenum">
              <a:rPr lang="en-US" smtClean="0"/>
              <a:t>7</a:t>
            </a:fld>
            <a:endParaRPr lang="en-US"/>
          </a:p>
        </p:txBody>
      </p:sp>
    </p:spTree>
    <p:extLst>
      <p:ext uri="{BB962C8B-B14F-4D97-AF65-F5344CB8AC3E}">
        <p14:creationId xmlns:p14="http://schemas.microsoft.com/office/powerpoint/2010/main" val="13957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67E3-C519-4703-7C95-BDDEF30F8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08885-07BA-12DD-C876-BB5F2DC35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FABDD-554D-092A-58DF-3865B00E4F84}"/>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ABBEE525-2AAF-B9C0-91EF-8A63FE480A1B}"/>
              </a:ext>
            </a:extLst>
          </p:cNvPr>
          <p:cNvSpPr>
            <a:spLocks noGrp="1"/>
          </p:cNvSpPr>
          <p:nvPr>
            <p:ph type="sldNum" sz="quarter" idx="5"/>
          </p:nvPr>
        </p:nvSpPr>
        <p:spPr/>
        <p:txBody>
          <a:bodyPr/>
          <a:lstStyle/>
          <a:p>
            <a:fld id="{CDE98A23-884A-A045-A3EA-E90026073160}" type="slidenum">
              <a:rPr lang="en-US" smtClean="0"/>
              <a:t>10</a:t>
            </a:fld>
            <a:endParaRPr lang="en-US"/>
          </a:p>
        </p:txBody>
      </p:sp>
    </p:spTree>
    <p:extLst>
      <p:ext uri="{BB962C8B-B14F-4D97-AF65-F5344CB8AC3E}">
        <p14:creationId xmlns:p14="http://schemas.microsoft.com/office/powerpoint/2010/main" val="333053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854CA-62D2-2385-C750-710C2AEFF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F3474-ED89-0E4B-9C11-6D018DE1B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4609D-3315-B541-A04E-DC72BB52C2D8}"/>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96382492-F177-7124-1AF6-8AA2FFE67DD1}"/>
              </a:ext>
            </a:extLst>
          </p:cNvPr>
          <p:cNvSpPr>
            <a:spLocks noGrp="1"/>
          </p:cNvSpPr>
          <p:nvPr>
            <p:ph type="sldNum" sz="quarter" idx="5"/>
          </p:nvPr>
        </p:nvSpPr>
        <p:spPr/>
        <p:txBody>
          <a:bodyPr/>
          <a:lstStyle/>
          <a:p>
            <a:fld id="{CDE98A23-884A-A045-A3EA-E90026073160}" type="slidenum">
              <a:rPr lang="en-US" smtClean="0"/>
              <a:t>11</a:t>
            </a:fld>
            <a:endParaRPr lang="en-US"/>
          </a:p>
        </p:txBody>
      </p:sp>
    </p:spTree>
    <p:extLst>
      <p:ext uri="{BB962C8B-B14F-4D97-AF65-F5344CB8AC3E}">
        <p14:creationId xmlns:p14="http://schemas.microsoft.com/office/powerpoint/2010/main" val="346399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3167063"/>
            <a:ext cx="6400800" cy="5143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5578D9E6-75AE-414D-8F26-D21876A11843}" type="slidenum">
              <a:rPr lang="en-US" smtClean="0"/>
              <a:t>‹#›</a:t>
            </a:fld>
            <a:endParaRPr lang="en-US"/>
          </a:p>
        </p:txBody>
      </p:sp>
      <p:sp>
        <p:nvSpPr>
          <p:cNvPr id="11" name="Slide Number Placeholder 5"/>
          <p:cNvSpPr txBox="1">
            <a:spLocks/>
          </p:cNvSpPr>
          <p:nvPr userDrawn="1"/>
        </p:nvSpPr>
        <p:spPr>
          <a:xfrm>
            <a:off x="457200" y="4848226"/>
            <a:ext cx="8331200" cy="192881"/>
          </a:xfrm>
          <a:prstGeom prst="rect">
            <a:avLst/>
          </a:prstGeom>
          <a:solidFill>
            <a:srgbClr val="A6192E"/>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78D9E6-75AE-414D-8F26-D21876A11843}" type="slidenum">
              <a:rPr lang="en-US" smtClean="0">
                <a:solidFill>
                  <a:srgbClr val="A6192E"/>
                </a:solidFill>
              </a:rPr>
              <a:pPr/>
              <a:t>‹#›</a:t>
            </a:fld>
            <a:endParaRPr lang="en-US" dirty="0">
              <a:solidFill>
                <a:srgbClr val="A6192E"/>
              </a:solidFill>
            </a:endParaRPr>
          </a:p>
        </p:txBody>
      </p:sp>
    </p:spTree>
    <p:extLst>
      <p:ext uri="{BB962C8B-B14F-4D97-AF65-F5344CB8AC3E}">
        <p14:creationId xmlns:p14="http://schemas.microsoft.com/office/powerpoint/2010/main" val="175006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8D78BB6-31D4-644B-A3B3-7541327700A6}" type="datetimeFigureOut">
              <a:rPr lang="en-US" smtClean="0"/>
              <a:t>4/24/25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78D9E6-75AE-414D-8F26-D21876A11843}" type="slidenum">
              <a:rPr lang="en-US" smtClean="0"/>
              <a:t>‹#›</a:t>
            </a:fld>
            <a:endParaRPr lang="en-US"/>
          </a:p>
        </p:txBody>
      </p:sp>
    </p:spTree>
    <p:extLst>
      <p:ext uri="{BB962C8B-B14F-4D97-AF65-F5344CB8AC3E}">
        <p14:creationId xmlns:p14="http://schemas.microsoft.com/office/powerpoint/2010/main" val="1181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8D78BB6-31D4-644B-A3B3-7541327700A6}" type="datetimeFigureOut">
              <a:rPr lang="en-US" smtClean="0"/>
              <a:t>4/24/25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78D9E6-75AE-414D-8F26-D21876A11843}" type="slidenum">
              <a:rPr lang="en-US" smtClean="0"/>
              <a:t>‹#›</a:t>
            </a:fld>
            <a:endParaRPr lang="en-US"/>
          </a:p>
        </p:txBody>
      </p:sp>
    </p:spTree>
    <p:extLst>
      <p:ext uri="{BB962C8B-B14F-4D97-AF65-F5344CB8AC3E}">
        <p14:creationId xmlns:p14="http://schemas.microsoft.com/office/powerpoint/2010/main" val="148743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8D78BB6-31D4-644B-A3B3-7541327700A6}" type="datetimeFigureOut">
              <a:rPr lang="en-US" smtClean="0"/>
              <a:t>4/24/25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78D9E6-75AE-414D-8F26-D21876A11843}" type="slidenum">
              <a:rPr lang="en-US" smtClean="0"/>
              <a:t>‹#›</a:t>
            </a:fld>
            <a:endParaRPr lang="en-US"/>
          </a:p>
        </p:txBody>
      </p:sp>
    </p:spTree>
    <p:extLst>
      <p:ext uri="{BB962C8B-B14F-4D97-AF65-F5344CB8AC3E}">
        <p14:creationId xmlns:p14="http://schemas.microsoft.com/office/powerpoint/2010/main" val="234629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8D78BB6-31D4-644B-A3B3-7541327700A6}" type="datetimeFigureOut">
              <a:rPr lang="en-US" smtClean="0"/>
              <a:t>4/24/25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78D9E6-75AE-414D-8F26-D21876A11843}" type="slidenum">
              <a:rPr lang="en-US" smtClean="0"/>
              <a:t>‹#›</a:t>
            </a:fld>
            <a:endParaRPr lang="en-US"/>
          </a:p>
        </p:txBody>
      </p:sp>
    </p:spTree>
    <p:extLst>
      <p:ext uri="{BB962C8B-B14F-4D97-AF65-F5344CB8AC3E}">
        <p14:creationId xmlns:p14="http://schemas.microsoft.com/office/powerpoint/2010/main" val="225811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8D78BB6-31D4-644B-A3B3-7541327700A6}" type="datetimeFigureOut">
              <a:rPr lang="en-US" smtClean="0"/>
              <a:t>4/24/25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78D9E6-75AE-414D-8F26-D21876A11843}" type="slidenum">
              <a:rPr lang="en-US" smtClean="0"/>
              <a:t>‹#›</a:t>
            </a:fld>
            <a:endParaRPr lang="en-US"/>
          </a:p>
        </p:txBody>
      </p:sp>
    </p:spTree>
    <p:extLst>
      <p:ext uri="{BB962C8B-B14F-4D97-AF65-F5344CB8AC3E}">
        <p14:creationId xmlns:p14="http://schemas.microsoft.com/office/powerpoint/2010/main" val="187824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8D78BB6-31D4-644B-A3B3-7541327700A6}" type="datetimeFigureOut">
              <a:rPr lang="en-US" smtClean="0"/>
              <a:t>4/24/25</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578D9E6-75AE-414D-8F26-D21876A11843}" type="slidenum">
              <a:rPr lang="en-US" smtClean="0"/>
              <a:t>‹#›</a:t>
            </a:fld>
            <a:endParaRPr lang="en-US"/>
          </a:p>
        </p:txBody>
      </p:sp>
    </p:spTree>
    <p:extLst>
      <p:ext uri="{BB962C8B-B14F-4D97-AF65-F5344CB8AC3E}">
        <p14:creationId xmlns:p14="http://schemas.microsoft.com/office/powerpoint/2010/main" val="192646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8D78BB6-31D4-644B-A3B3-7541327700A6}" type="datetimeFigureOut">
              <a:rPr lang="en-US" smtClean="0"/>
              <a:t>4/24/25</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578D9E6-75AE-414D-8F26-D21876A11843}" type="slidenum">
              <a:rPr lang="en-US" smtClean="0"/>
              <a:t>‹#›</a:t>
            </a:fld>
            <a:endParaRPr lang="en-US"/>
          </a:p>
        </p:txBody>
      </p:sp>
    </p:spTree>
    <p:extLst>
      <p:ext uri="{BB962C8B-B14F-4D97-AF65-F5344CB8AC3E}">
        <p14:creationId xmlns:p14="http://schemas.microsoft.com/office/powerpoint/2010/main" val="288531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8D78BB6-31D4-644B-A3B3-7541327700A6}" type="datetimeFigureOut">
              <a:rPr lang="en-US" smtClean="0"/>
              <a:t>4/24/25</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578D9E6-75AE-414D-8F26-D21876A11843}" type="slidenum">
              <a:rPr lang="en-US" smtClean="0"/>
              <a:t>‹#›</a:t>
            </a:fld>
            <a:endParaRPr lang="en-US"/>
          </a:p>
        </p:txBody>
      </p:sp>
    </p:spTree>
    <p:extLst>
      <p:ext uri="{BB962C8B-B14F-4D97-AF65-F5344CB8AC3E}">
        <p14:creationId xmlns:p14="http://schemas.microsoft.com/office/powerpoint/2010/main" val="11029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8D78BB6-31D4-644B-A3B3-7541327700A6}" type="datetimeFigureOut">
              <a:rPr lang="en-US" smtClean="0"/>
              <a:t>4/24/25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78D9E6-75AE-414D-8F26-D21876A11843}" type="slidenum">
              <a:rPr lang="en-US" smtClean="0"/>
              <a:t>‹#›</a:t>
            </a:fld>
            <a:endParaRPr lang="en-US"/>
          </a:p>
        </p:txBody>
      </p:sp>
    </p:spTree>
    <p:extLst>
      <p:ext uri="{BB962C8B-B14F-4D97-AF65-F5344CB8AC3E}">
        <p14:creationId xmlns:p14="http://schemas.microsoft.com/office/powerpoint/2010/main" val="370076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8D78BB6-31D4-644B-A3B3-7541327700A6}" type="datetimeFigureOut">
              <a:rPr lang="en-US" smtClean="0"/>
              <a:t>4/24/25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78D9E6-75AE-414D-8F26-D21876A11843}" type="slidenum">
              <a:rPr lang="en-US" smtClean="0"/>
              <a:t>‹#›</a:t>
            </a:fld>
            <a:endParaRPr lang="en-US"/>
          </a:p>
        </p:txBody>
      </p:sp>
    </p:spTree>
    <p:extLst>
      <p:ext uri="{BB962C8B-B14F-4D97-AF65-F5344CB8AC3E}">
        <p14:creationId xmlns:p14="http://schemas.microsoft.com/office/powerpoint/2010/main" val="182263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a:solidFill>
            <a:srgbClr val="A6192E"/>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848226"/>
            <a:ext cx="8229600" cy="192881"/>
          </a:xfrm>
          <a:prstGeom prst="rect">
            <a:avLst/>
          </a:prstGeom>
          <a:solidFill>
            <a:srgbClr val="A6192E"/>
          </a:solidFill>
        </p:spPr>
        <p:txBody>
          <a:bodyPr vert="horz" lIns="91440" tIns="45720" rIns="91440" bIns="45720" rtlCol="0" anchor="ctr"/>
          <a:lstStyle>
            <a:lvl1pPr algn="r">
              <a:defRPr sz="1200">
                <a:solidFill>
                  <a:schemeClr val="tx1">
                    <a:tint val="75000"/>
                  </a:schemeClr>
                </a:solidFill>
              </a:defRPr>
            </a:lvl1pPr>
          </a:lstStyle>
          <a:p>
            <a:fld id="{5578D9E6-75AE-414D-8F26-D21876A11843}" type="slidenum">
              <a:rPr lang="en-US" smtClean="0"/>
              <a:pPr/>
              <a:t>‹#›</a:t>
            </a:fld>
            <a:endParaRPr lang="en-US" dirty="0"/>
          </a:p>
        </p:txBody>
      </p:sp>
      <p:cxnSp>
        <p:nvCxnSpPr>
          <p:cNvPr id="7" name="Straight Connector 6"/>
          <p:cNvCxnSpPr/>
          <p:nvPr userDrawn="1"/>
        </p:nvCxnSpPr>
        <p:spPr>
          <a:xfrm flipV="1">
            <a:off x="457200" y="964407"/>
            <a:ext cx="8229600" cy="95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Slide Number Placeholder 5"/>
          <p:cNvSpPr txBox="1">
            <a:spLocks/>
          </p:cNvSpPr>
          <p:nvPr userDrawn="1"/>
        </p:nvSpPr>
        <p:spPr>
          <a:xfrm>
            <a:off x="457200" y="4848226"/>
            <a:ext cx="8229600" cy="192881"/>
          </a:xfrm>
          <a:prstGeom prst="rect">
            <a:avLst/>
          </a:prstGeom>
          <a:solidFill>
            <a:srgbClr val="A6192E"/>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78D9E6-75AE-414D-8F26-D21876A11843}" type="slidenum">
              <a:rPr lang="en-US" smtClean="0"/>
              <a:pPr/>
              <a:t>‹#›</a:t>
            </a:fld>
            <a:endParaRPr lang="en-US" dirty="0"/>
          </a:p>
        </p:txBody>
      </p:sp>
    </p:spTree>
    <p:extLst>
      <p:ext uri="{BB962C8B-B14F-4D97-AF65-F5344CB8AC3E}">
        <p14:creationId xmlns:p14="http://schemas.microsoft.com/office/powerpoint/2010/main" val="2045359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4400" kern="1200">
          <a:solidFill>
            <a:srgbClr val="E8E8E8"/>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7787" y="3616896"/>
            <a:ext cx="6400800" cy="1189509"/>
          </a:xfrm>
        </p:spPr>
        <p:txBody>
          <a:bodyPr>
            <a:noAutofit/>
          </a:bodyPr>
          <a:lstStyle/>
          <a:p>
            <a:r>
              <a:rPr lang="en-US" sz="3000" dirty="0"/>
              <a:t>Anthony Karahalios</a:t>
            </a:r>
          </a:p>
          <a:p>
            <a:r>
              <a:rPr lang="en-US" sz="1800" dirty="0"/>
              <a:t>Dissertation Defense</a:t>
            </a:r>
          </a:p>
          <a:p>
            <a:endParaRPr lang="en-US" sz="3000" dirty="0"/>
          </a:p>
        </p:txBody>
      </p:sp>
      <p:pic>
        <p:nvPicPr>
          <p:cNvPr id="5" name="Picture 4">
            <a:extLst>
              <a:ext uri="{FF2B5EF4-FFF2-40B4-BE49-F238E27FC236}">
                <a16:creationId xmlns:a16="http://schemas.microsoft.com/office/drawing/2014/main" id="{34949D29-16FF-4D07-B9DA-16AA882D6BAC}"/>
              </a:ext>
            </a:extLst>
          </p:cNvPr>
          <p:cNvPicPr>
            <a:picLocks noChangeAspect="1"/>
          </p:cNvPicPr>
          <p:nvPr/>
        </p:nvPicPr>
        <p:blipFill>
          <a:blip r:embed="rId3"/>
          <a:stretch>
            <a:fillRect/>
          </a:stretch>
        </p:blipFill>
        <p:spPr>
          <a:xfrm>
            <a:off x="425579" y="337095"/>
            <a:ext cx="3166377" cy="577295"/>
          </a:xfrm>
          <a:prstGeom prst="rect">
            <a:avLst/>
          </a:prstGeom>
        </p:spPr>
      </p:pic>
      <p:pic>
        <p:nvPicPr>
          <p:cNvPr id="4" name="Picture 3">
            <a:extLst>
              <a:ext uri="{FF2B5EF4-FFF2-40B4-BE49-F238E27FC236}">
                <a16:creationId xmlns:a16="http://schemas.microsoft.com/office/drawing/2014/main" id="{3B0AC14B-0F9D-2B0F-CB02-CEA75D80FF09}"/>
              </a:ext>
            </a:extLst>
          </p:cNvPr>
          <p:cNvPicPr>
            <a:picLocks noChangeAspect="1"/>
          </p:cNvPicPr>
          <p:nvPr/>
        </p:nvPicPr>
        <p:blipFill>
          <a:blip r:embed="rId4"/>
          <a:stretch>
            <a:fillRect/>
          </a:stretch>
        </p:blipFill>
        <p:spPr>
          <a:xfrm>
            <a:off x="7772400" y="62468"/>
            <a:ext cx="877888" cy="877888"/>
          </a:xfrm>
          <a:prstGeom prst="rect">
            <a:avLst/>
          </a:prstGeom>
        </p:spPr>
      </p:pic>
      <p:sp>
        <p:nvSpPr>
          <p:cNvPr id="7" name="Title 6">
            <a:extLst>
              <a:ext uri="{FF2B5EF4-FFF2-40B4-BE49-F238E27FC236}">
                <a16:creationId xmlns:a16="http://schemas.microsoft.com/office/drawing/2014/main" id="{540EFCE5-1AB3-E6E1-3016-7255D5663D54}"/>
              </a:ext>
            </a:extLst>
          </p:cNvPr>
          <p:cNvSpPr>
            <a:spLocks noGrp="1"/>
          </p:cNvSpPr>
          <p:nvPr>
            <p:ph type="ctrTitle"/>
          </p:nvPr>
        </p:nvSpPr>
        <p:spPr>
          <a:xfrm>
            <a:off x="638175" y="1266825"/>
            <a:ext cx="7820025" cy="2190750"/>
          </a:xfrm>
        </p:spPr>
        <p:txBody>
          <a:bodyPr>
            <a:normAutofit/>
          </a:bodyPr>
          <a:lstStyle/>
          <a:p>
            <a:pPr algn="ctr"/>
            <a:r>
              <a:rPr lang="en-US" dirty="0"/>
              <a:t>Column Elimination: </a:t>
            </a:r>
            <a:br>
              <a:rPr lang="en-US" dirty="0"/>
            </a:br>
            <a:r>
              <a:rPr lang="en-US" dirty="0"/>
              <a:t>An Iterative Approach to Solving Arc Flow Formulations</a:t>
            </a:r>
          </a:p>
        </p:txBody>
      </p:sp>
    </p:spTree>
    <p:extLst>
      <p:ext uri="{BB962C8B-B14F-4D97-AF65-F5344CB8AC3E}">
        <p14:creationId xmlns:p14="http://schemas.microsoft.com/office/powerpoint/2010/main" val="268377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3C58E-8286-83D2-E181-8EC00E665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4A6E2-0B5B-CDDC-38E8-0B08D22DF03F}"/>
              </a:ext>
            </a:extLst>
          </p:cNvPr>
          <p:cNvSpPr>
            <a:spLocks noGrp="1"/>
          </p:cNvSpPr>
          <p:nvPr>
            <p:ph type="title"/>
          </p:nvPr>
        </p:nvSpPr>
        <p:spPr/>
        <p:txBody>
          <a:bodyPr>
            <a:normAutofit/>
          </a:bodyPr>
          <a:lstStyle/>
          <a:p>
            <a:r>
              <a:rPr lang="en-US" dirty="0"/>
              <a:t>State-of-the-Art Model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D41A5D-D4F3-E718-AC5F-6190F2762737}"/>
                  </a:ext>
                </a:extLst>
              </p:cNvPr>
              <p:cNvSpPr txBox="1"/>
              <p:nvPr/>
            </p:nvSpPr>
            <p:spPr>
              <a:xfrm>
                <a:off x="457199" y="1063229"/>
                <a:ext cx="8229599" cy="2031325"/>
              </a:xfrm>
              <a:prstGeom prst="rect">
                <a:avLst/>
              </a:prstGeom>
              <a:noFill/>
            </p:spPr>
            <p:txBody>
              <a:bodyPr wrap="square" rtlCol="0">
                <a:spAutoFit/>
              </a:bodyPr>
              <a:lstStyle/>
              <a:p>
                <a:r>
                  <a:rPr lang="en-US" dirty="0">
                    <a:solidFill>
                      <a:srgbClr val="0000FF"/>
                    </a:solidFill>
                  </a:rPr>
                  <a:t>Integer Programming Model:</a:t>
                </a:r>
              </a:p>
              <a:p>
                <a:pPr marL="285750" indent="-285750">
                  <a:buFont typeface="Arial" panose="020B0604020202020204" pitchFamily="34" charset="0"/>
                  <a:buChar char="•"/>
                </a:pPr>
                <a:r>
                  <a:rPr lang="en-US" dirty="0"/>
                  <a:t>Set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 </m:t>
                    </m:r>
                  </m:oMath>
                </a14:m>
                <a:r>
                  <a:rPr lang="en-US" dirty="0"/>
                  <a:t>contains all feasible routes.</a:t>
                </a:r>
              </a:p>
              <a:p>
                <a:pPr marL="285750" indent="-285750">
                  <a:buFont typeface="Arial" panose="020B0604020202020204" pitchFamily="34" charset="0"/>
                  <a:buChar char="•"/>
                </a:pPr>
                <a:r>
                  <a:rPr lang="en-US" dirty="0"/>
                  <a:t>Binary variables </a:t>
                </a:r>
                <a14:m>
                  <m:oMath xmlns:m="http://schemas.openxmlformats.org/officeDocument/2006/math">
                    <m:r>
                      <a:rPr lang="en-US" b="0" i="1" smtClean="0">
                        <a:latin typeface="Cambria Math" panose="02040503050406030204" pitchFamily="18" charset="0"/>
                      </a:rPr>
                      <m:t>𝑥</m:t>
                    </m:r>
                    <m:r>
                      <a:rPr lang="en-US" b="0" i="1" baseline="-25000" smtClean="0">
                        <a:latin typeface="Cambria Math" panose="02040503050406030204" pitchFamily="18" charset="0"/>
                      </a:rPr>
                      <m:t>𝑟</m:t>
                    </m:r>
                    <m:r>
                      <a:rPr lang="en-US" b="0" i="0" baseline="-25000" smtClean="0">
                        <a:latin typeface="Cambria Math" panose="02040503050406030204" pitchFamily="18" charset="0"/>
                      </a:rPr>
                      <m:t> </m:t>
                    </m:r>
                  </m:oMath>
                </a14:m>
                <a:r>
                  <a:rPr lang="en-US" dirty="0"/>
                  <a:t>for each r ∈ </a:t>
                </a:r>
                <a:r>
                  <a:rPr lang="en-US" dirty="0" err="1"/>
                  <a:t>Ω</a:t>
                </a:r>
                <a:r>
                  <a:rPr lang="en-US" dirty="0"/>
                  <a:t>.</a:t>
                </a:r>
                <a:endParaRPr lang="en-US" b="0" baseline="-25000" dirty="0"/>
              </a:p>
              <a:p>
                <a:pPr marL="742950" lvl="1" indent="-285750">
                  <a:buFont typeface="Arial" panose="020B0604020202020204" pitchFamily="34" charset="0"/>
                  <a:buChar char="•"/>
                </a:pPr>
                <a:r>
                  <a:rPr lang="en-US" dirty="0"/>
                  <a:t>1 if the route is used.</a:t>
                </a:r>
              </a:p>
              <a:p>
                <a:pPr marL="742950" lvl="1" indent="-285750">
                  <a:buFont typeface="Arial" panose="020B0604020202020204" pitchFamily="34" charset="0"/>
                  <a:buChar char="•"/>
                </a:pPr>
                <a:r>
                  <a:rPr lang="en-US" dirty="0"/>
                  <a:t>0 otherwise.</a:t>
                </a:r>
              </a:p>
              <a:p>
                <a:pPr marL="285750" indent="-285750">
                  <a:buFont typeface="Arial" panose="020B0604020202020204" pitchFamily="34" charset="0"/>
                  <a:buChar char="•"/>
                </a:pPr>
                <a:r>
                  <a:rPr lang="en-US" dirty="0"/>
                  <a:t>F</a:t>
                </a:r>
                <a:r>
                  <a:rPr lang="en-US" b="0" dirty="0"/>
                  <a:t>unction</a:t>
                </a:r>
                <a14:m>
                  <m:oMath xmlns:m="http://schemas.openxmlformats.org/officeDocument/2006/math">
                    <m:r>
                      <a:rPr lang="en-US" i="1" dirty="0">
                        <a:latin typeface="Cambria Math" panose="02040503050406030204" pitchFamily="18" charset="0"/>
                      </a:rPr>
                      <m:t> </m:t>
                    </m:r>
                    <m:r>
                      <a:rPr lang="en-US" i="1" dirty="0" smtClean="0">
                        <a:latin typeface="Cambria Math" panose="02040503050406030204" pitchFamily="18" charset="0"/>
                      </a:rPr>
                      <m:t>𝑐</m:t>
                    </m:r>
                    <m:r>
                      <a:rPr lang="en-US" i="1" dirty="0" smtClean="0">
                        <a:latin typeface="Cambria Math" panose="02040503050406030204" pitchFamily="18" charset="0"/>
                      </a:rPr>
                      <m:t>(</m:t>
                    </m:r>
                    <m:r>
                      <a:rPr lang="en-US" i="1" dirty="0" smtClean="0">
                        <a:latin typeface="Cambria Math" panose="02040503050406030204" pitchFamily="18" charset="0"/>
                      </a:rPr>
                      <m:t>𝑟</m:t>
                    </m:r>
                    <m:r>
                      <a:rPr lang="en-US" i="1" dirty="0" smtClean="0">
                        <a:latin typeface="Cambria Math" panose="02040503050406030204" pitchFamily="18" charset="0"/>
                      </a:rPr>
                      <m:t>) </m:t>
                    </m:r>
                  </m:oMath>
                </a14:m>
                <a:r>
                  <a:rPr lang="en-US" dirty="0"/>
                  <a:t>gives the time taken to complete a route.</a:t>
                </a:r>
              </a:p>
              <a:p>
                <a:pPr marL="285750" indent="-285750">
                  <a:buFont typeface="Arial" panose="020B0604020202020204" pitchFamily="34" charset="0"/>
                  <a:buChar char="•"/>
                </a:pPr>
                <a:r>
                  <a:rPr lang="en-US" dirty="0"/>
                  <a:t>Constraints ensure using </a:t>
                </a:r>
                <a14:m>
                  <m:oMath xmlns:m="http://schemas.openxmlformats.org/officeDocument/2006/math">
                    <m:r>
                      <a:rPr lang="en-US" i="1" dirty="0" smtClean="0">
                        <a:latin typeface="Cambria Math" panose="02040503050406030204" pitchFamily="18" charset="0"/>
                      </a:rPr>
                      <m:t>𝐾</m:t>
                    </m:r>
                  </m:oMath>
                </a14:m>
                <a:r>
                  <a:rPr lang="en-US" dirty="0"/>
                  <a:t> routes and visiting each location.</a:t>
                </a:r>
              </a:p>
            </p:txBody>
          </p:sp>
        </mc:Choice>
        <mc:Fallback xmlns="">
          <p:sp>
            <p:nvSpPr>
              <p:cNvPr id="5" name="TextBox 4">
                <a:extLst>
                  <a:ext uri="{FF2B5EF4-FFF2-40B4-BE49-F238E27FC236}">
                    <a16:creationId xmlns:a16="http://schemas.microsoft.com/office/drawing/2014/main" id="{88D41A5D-D4F3-E718-AC5F-6190F2762737}"/>
                  </a:ext>
                </a:extLst>
              </p:cNvPr>
              <p:cNvSpPr txBox="1">
                <a:spLocks noRot="1" noChangeAspect="1" noMove="1" noResize="1" noEditPoints="1" noAdjustHandles="1" noChangeArrowheads="1" noChangeShapeType="1" noTextEdit="1"/>
              </p:cNvSpPr>
              <p:nvPr/>
            </p:nvSpPr>
            <p:spPr>
              <a:xfrm>
                <a:off x="457199" y="1063229"/>
                <a:ext cx="8229599" cy="2031325"/>
              </a:xfrm>
              <a:prstGeom prst="rect">
                <a:avLst/>
              </a:prstGeom>
              <a:blipFill>
                <a:blip r:embed="rId3"/>
                <a:stretch>
                  <a:fillRect l="-617" t="-1242" b="-434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B2724D9-A753-A640-C47C-17074ABE1C2B}"/>
              </a:ext>
            </a:extLst>
          </p:cNvPr>
          <p:cNvSpPr txBox="1"/>
          <p:nvPr/>
        </p:nvSpPr>
        <p:spPr>
          <a:xfrm>
            <a:off x="6429977" y="4501600"/>
            <a:ext cx="2256823" cy="369332"/>
          </a:xfrm>
          <a:prstGeom prst="rect">
            <a:avLst/>
          </a:prstGeom>
          <a:noFill/>
        </p:spPr>
        <p:txBody>
          <a:bodyPr wrap="square" rtlCol="0">
            <a:spAutoFit/>
          </a:bodyPr>
          <a:lstStyle/>
          <a:p>
            <a:r>
              <a:rPr lang="en-US" dirty="0"/>
              <a:t>[</a:t>
            </a:r>
            <a:r>
              <a:rPr lang="en-US" dirty="0" err="1"/>
              <a:t>Fukasawa</a:t>
            </a:r>
            <a:r>
              <a:rPr lang="en-US" dirty="0"/>
              <a:t> et al. 2006]</a:t>
            </a:r>
          </a:p>
        </p:txBody>
      </p:sp>
      <p:pic>
        <p:nvPicPr>
          <p:cNvPr id="6" name="Picture 5" descr="A group of mathematical symbols&#10;&#10;AI-generated content may be incorrect.">
            <a:extLst>
              <a:ext uri="{FF2B5EF4-FFF2-40B4-BE49-F238E27FC236}">
                <a16:creationId xmlns:a16="http://schemas.microsoft.com/office/drawing/2014/main" id="{D65707AB-DAE3-A9B4-7497-6C6D2D49D202}"/>
              </a:ext>
            </a:extLst>
          </p:cNvPr>
          <p:cNvPicPr>
            <a:picLocks noChangeAspect="1"/>
          </p:cNvPicPr>
          <p:nvPr/>
        </p:nvPicPr>
        <p:blipFill>
          <a:blip r:embed="rId4"/>
          <a:stretch>
            <a:fillRect/>
          </a:stretch>
        </p:blipFill>
        <p:spPr>
          <a:xfrm>
            <a:off x="2714024" y="3094554"/>
            <a:ext cx="2799750" cy="1651394"/>
          </a:xfrm>
          <a:prstGeom prst="rect">
            <a:avLst/>
          </a:prstGeom>
        </p:spPr>
      </p:pic>
    </p:spTree>
    <p:extLst>
      <p:ext uri="{BB962C8B-B14F-4D97-AF65-F5344CB8AC3E}">
        <p14:creationId xmlns:p14="http://schemas.microsoft.com/office/powerpoint/2010/main" val="131826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8AEEA-2418-CF86-410A-0374A8854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1C85B-096C-668F-53F5-6F0B2F623AA5}"/>
              </a:ext>
            </a:extLst>
          </p:cNvPr>
          <p:cNvSpPr>
            <a:spLocks noGrp="1"/>
          </p:cNvSpPr>
          <p:nvPr>
            <p:ph type="title"/>
          </p:nvPr>
        </p:nvSpPr>
        <p:spPr/>
        <p:txBody>
          <a:bodyPr>
            <a:normAutofit/>
          </a:bodyPr>
          <a:lstStyle/>
          <a:p>
            <a:r>
              <a:rPr lang="en-US" dirty="0"/>
              <a:t>State-of-the-Art Method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6424DB-37E8-BFAE-2000-5B24284C2A4F}"/>
                  </a:ext>
                </a:extLst>
              </p:cNvPr>
              <p:cNvSpPr txBox="1"/>
              <p:nvPr/>
            </p:nvSpPr>
            <p:spPr>
              <a:xfrm>
                <a:off x="457200" y="1063229"/>
                <a:ext cx="8229599" cy="2031325"/>
              </a:xfrm>
              <a:prstGeom prst="rect">
                <a:avLst/>
              </a:prstGeom>
              <a:noFill/>
            </p:spPr>
            <p:txBody>
              <a:bodyPr wrap="square" rtlCol="0">
                <a:spAutoFit/>
              </a:bodyPr>
              <a:lstStyle/>
              <a:p>
                <a:r>
                  <a:rPr lang="en-US" dirty="0">
                    <a:solidFill>
                      <a:srgbClr val="0000FF"/>
                    </a:solidFill>
                  </a:rPr>
                  <a:t>Column Generation-Based Method:</a:t>
                </a:r>
              </a:p>
              <a:p>
                <a:pPr marL="285750" indent="-285750">
                  <a:buFont typeface="Arial" panose="020B0604020202020204" pitchFamily="34" charset="0"/>
                  <a:buChar char="•"/>
                </a:pPr>
                <a:r>
                  <a:rPr lang="en-US" dirty="0"/>
                  <a:t>The model is very large because </a:t>
                </a:r>
                <a14:m>
                  <m:oMath xmlns:m="http://schemas.openxmlformats.org/officeDocument/2006/math">
                    <m:r>
                      <m:rPr>
                        <m:sty m:val="p"/>
                      </m:rPr>
                      <a:rPr lang="en-US" b="0" i="0" smtClean="0">
                        <a:latin typeface="Cambria Math" panose="02040503050406030204" pitchFamily="18" charset="0"/>
                      </a:rPr>
                      <m:t>Ω</m:t>
                    </m:r>
                  </m:oMath>
                </a14:m>
                <a:r>
                  <a:rPr lang="en-US" dirty="0"/>
                  <a:t> has many routes.</a:t>
                </a:r>
              </a:p>
              <a:p>
                <a:pPr marL="742950" lvl="1" indent="-285750">
                  <a:buFont typeface="Arial" panose="020B0604020202020204" pitchFamily="34" charset="0"/>
                  <a:buChar char="•"/>
                </a:pPr>
                <a:r>
                  <a:rPr lang="en-US" dirty="0"/>
                  <a:t>A method that enumerates a variable for every route will be inefficient.</a:t>
                </a:r>
              </a:p>
              <a:p>
                <a:pPr marL="285750" indent="-285750">
                  <a:buFont typeface="Arial" panose="020B0604020202020204" pitchFamily="34" charset="0"/>
                  <a:buChar char="•"/>
                </a:pPr>
                <a:r>
                  <a:rPr lang="en-US" dirty="0"/>
                  <a:t>The state-of-the-art method is based on </a:t>
                </a:r>
                <a:r>
                  <a:rPr lang="en-US" i="1" dirty="0"/>
                  <a:t>column generation</a:t>
                </a:r>
                <a:r>
                  <a:rPr lang="en-US" dirty="0"/>
                  <a:t>.</a:t>
                </a:r>
              </a:p>
              <a:p>
                <a:pPr marL="742950" lvl="1" indent="-285750">
                  <a:buFont typeface="Arial" panose="020B0604020202020204" pitchFamily="34" charset="0"/>
                  <a:buChar char="•"/>
                </a:pPr>
                <a:r>
                  <a:rPr lang="en-US" dirty="0"/>
                  <a:t>Column generation solves the </a:t>
                </a:r>
                <a:r>
                  <a:rPr lang="en-US" i="1" dirty="0"/>
                  <a:t>linear programming relaxation </a:t>
                </a:r>
                <a:r>
                  <a:rPr lang="en-US" dirty="0"/>
                  <a:t>of the integer program model.</a:t>
                </a:r>
              </a:p>
              <a:p>
                <a:pPr marL="742950" lvl="1" indent="-285750">
                  <a:buFont typeface="Arial" panose="020B0604020202020204" pitchFamily="34" charset="0"/>
                  <a:buChar char="•"/>
                </a:pPr>
                <a:r>
                  <a:rPr lang="en-US" dirty="0"/>
                  <a:t>Embed column generation in branch-and-bound to solve the integer program.</a:t>
                </a:r>
              </a:p>
            </p:txBody>
          </p:sp>
        </mc:Choice>
        <mc:Fallback xmlns="">
          <p:sp>
            <p:nvSpPr>
              <p:cNvPr id="3" name="TextBox 2">
                <a:extLst>
                  <a:ext uri="{FF2B5EF4-FFF2-40B4-BE49-F238E27FC236}">
                    <a16:creationId xmlns:a16="http://schemas.microsoft.com/office/drawing/2014/main" id="{936424DB-37E8-BFAE-2000-5B24284C2A4F}"/>
                  </a:ext>
                </a:extLst>
              </p:cNvPr>
              <p:cNvSpPr txBox="1">
                <a:spLocks noRot="1" noChangeAspect="1" noMove="1" noResize="1" noEditPoints="1" noAdjustHandles="1" noChangeArrowheads="1" noChangeShapeType="1" noTextEdit="1"/>
              </p:cNvSpPr>
              <p:nvPr/>
            </p:nvSpPr>
            <p:spPr>
              <a:xfrm>
                <a:off x="457200" y="1063229"/>
                <a:ext cx="8229599" cy="2031325"/>
              </a:xfrm>
              <a:prstGeom prst="rect">
                <a:avLst/>
              </a:prstGeom>
              <a:blipFill>
                <a:blip r:embed="rId3"/>
                <a:stretch>
                  <a:fillRect l="-617" t="-1242" b="-372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5F90E29-D47C-46C4-5428-3F49572471F2}"/>
              </a:ext>
            </a:extLst>
          </p:cNvPr>
          <p:cNvSpPr txBox="1"/>
          <p:nvPr/>
        </p:nvSpPr>
        <p:spPr>
          <a:xfrm>
            <a:off x="6429977" y="4501600"/>
            <a:ext cx="2256823" cy="369332"/>
          </a:xfrm>
          <a:prstGeom prst="rect">
            <a:avLst/>
          </a:prstGeom>
          <a:noFill/>
        </p:spPr>
        <p:txBody>
          <a:bodyPr wrap="square" rtlCol="0">
            <a:spAutoFit/>
          </a:bodyPr>
          <a:lstStyle/>
          <a:p>
            <a:r>
              <a:rPr lang="en-US" dirty="0"/>
              <a:t>[</a:t>
            </a:r>
            <a:r>
              <a:rPr lang="en-US" dirty="0" err="1"/>
              <a:t>Fukasawa</a:t>
            </a:r>
            <a:r>
              <a:rPr lang="en-US" dirty="0"/>
              <a:t> et al. 2006]</a:t>
            </a:r>
          </a:p>
        </p:txBody>
      </p:sp>
      <p:pic>
        <p:nvPicPr>
          <p:cNvPr id="25" name="Picture 24" descr="A group of mathematical symbols&#10;&#10;AI-generated content may be incorrect.">
            <a:extLst>
              <a:ext uri="{FF2B5EF4-FFF2-40B4-BE49-F238E27FC236}">
                <a16:creationId xmlns:a16="http://schemas.microsoft.com/office/drawing/2014/main" id="{F5393790-F658-843D-E2EB-2E953DBB00C6}"/>
              </a:ext>
            </a:extLst>
          </p:cNvPr>
          <p:cNvPicPr>
            <a:picLocks noChangeAspect="1"/>
          </p:cNvPicPr>
          <p:nvPr/>
        </p:nvPicPr>
        <p:blipFill>
          <a:blip r:embed="rId4"/>
          <a:stretch>
            <a:fillRect/>
          </a:stretch>
        </p:blipFill>
        <p:spPr>
          <a:xfrm>
            <a:off x="3021015" y="3199612"/>
            <a:ext cx="2550509" cy="1504383"/>
          </a:xfrm>
          <a:prstGeom prst="rect">
            <a:avLst/>
          </a:prstGeom>
        </p:spPr>
      </p:pic>
      <p:cxnSp>
        <p:nvCxnSpPr>
          <p:cNvPr id="26" name="Straight Connector 25">
            <a:extLst>
              <a:ext uri="{FF2B5EF4-FFF2-40B4-BE49-F238E27FC236}">
                <a16:creationId xmlns:a16="http://schemas.microsoft.com/office/drawing/2014/main" id="{32E46283-8501-67B6-98DE-F5CDFAF1CFE7}"/>
              </a:ext>
            </a:extLst>
          </p:cNvPr>
          <p:cNvCxnSpPr>
            <a:cxnSpLocks/>
          </p:cNvCxnSpPr>
          <p:nvPr/>
        </p:nvCxnSpPr>
        <p:spPr>
          <a:xfrm>
            <a:off x="3155970" y="4520650"/>
            <a:ext cx="205420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6391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F3444-55CA-07EB-F056-708AC6018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B6064-DDB7-4182-57A5-7802D69A7DA9}"/>
              </a:ext>
            </a:extLst>
          </p:cNvPr>
          <p:cNvSpPr>
            <a:spLocks noGrp="1"/>
          </p:cNvSpPr>
          <p:nvPr>
            <p:ph type="title"/>
          </p:nvPr>
        </p:nvSpPr>
        <p:spPr/>
        <p:txBody>
          <a:bodyPr>
            <a:normAutofit/>
          </a:bodyPr>
          <a:lstStyle/>
          <a:p>
            <a:r>
              <a:rPr lang="en-US" dirty="0"/>
              <a:t>Column Generation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94A49B-F0DB-F340-062D-73A4E1E65B4A}"/>
                  </a:ext>
                </a:extLst>
              </p:cNvPr>
              <p:cNvSpPr txBox="1"/>
              <p:nvPr/>
            </p:nvSpPr>
            <p:spPr>
              <a:xfrm>
                <a:off x="457200" y="1063229"/>
                <a:ext cx="8229599" cy="1477328"/>
              </a:xfrm>
              <a:prstGeom prst="rect">
                <a:avLst/>
              </a:prstGeom>
              <a:noFill/>
            </p:spPr>
            <p:txBody>
              <a:bodyPr wrap="square" rtlCol="0">
                <a:spAutoFit/>
              </a:bodyPr>
              <a:lstStyle/>
              <a:p>
                <a:r>
                  <a:rPr lang="en-US" dirty="0">
                    <a:solidFill>
                      <a:srgbClr val="0000FF"/>
                    </a:solidFill>
                  </a:rPr>
                  <a:t>Column Generation Method:</a:t>
                </a:r>
              </a:p>
              <a:p>
                <a:pPr marL="342900" indent="-342900">
                  <a:buFont typeface="+mj-lt"/>
                  <a:buAutoNum type="arabicPeriod"/>
                </a:pPr>
                <a:r>
                  <a:rPr lang="en-US" dirty="0"/>
                  <a:t>Initialize a restricted set of routes </a:t>
                </a:r>
                <a14:m>
                  <m:oMath xmlns:m="http://schemas.openxmlformats.org/officeDocument/2006/math">
                    <m:r>
                      <a:rPr lang="en-US" b="0" i="1" dirty="0" smtClean="0">
                        <a:latin typeface="Cambria Math" panose="02040503050406030204" pitchFamily="18" charset="0"/>
                      </a:rPr>
                      <m:t>𝑅</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Ω</m:t>
                    </m:r>
                  </m:oMath>
                </a14:m>
                <a:r>
                  <a:rPr lang="en-US" dirty="0"/>
                  <a:t>. Routes are also known as</a:t>
                </a:r>
                <a:r>
                  <a:rPr lang="en-US" i="1" dirty="0"/>
                  <a:t> columns.</a:t>
                </a:r>
                <a:endParaRPr lang="en-US" dirty="0"/>
              </a:p>
              <a:p>
                <a:pPr marL="342900" indent="-342900">
                  <a:buFont typeface="+mj-lt"/>
                  <a:buAutoNum type="arabicPeriod"/>
                </a:pPr>
                <a:r>
                  <a:rPr lang="en-US" dirty="0"/>
                  <a:t>Solve the model restricted to only use variables for routes in </a:t>
                </a:r>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oMath>
                </a14:m>
                <a:r>
                  <a:rPr lang="en-US" dirty="0"/>
                  <a:t>.</a:t>
                </a:r>
              </a:p>
              <a:p>
                <a:pPr marL="342900" indent="-342900">
                  <a:buFont typeface="+mj-lt"/>
                  <a:buAutoNum type="arabicPeriod"/>
                </a:pPr>
                <a:r>
                  <a:rPr lang="en-US" dirty="0"/>
                  <a:t>Find a route </a:t>
                </a:r>
                <a14:m>
                  <m:oMath xmlns:m="http://schemas.openxmlformats.org/officeDocument/2006/math">
                    <m:r>
                      <a:rPr lang="en-US" b="0" i="1" dirty="0" smtClean="0">
                        <a:latin typeface="Cambria Math" panose="02040503050406030204" pitchFamily="18" charset="0"/>
                      </a:rPr>
                      <m:t>𝑟</m:t>
                    </m:r>
                    <m:r>
                      <a:rPr lang="en-US" b="0" i="1" dirty="0" smtClean="0">
                        <a:latin typeface="Cambria Math" panose="02040503050406030204" pitchFamily="18" charset="0"/>
                      </a:rPr>
                      <m:t>∈</m:t>
                    </m:r>
                    <m:r>
                      <m:rPr>
                        <m:sty m:val="p"/>
                      </m:rPr>
                      <a:rPr lang="en-US" b="0" i="0" dirty="0" err="1" smtClean="0">
                        <a:latin typeface="Cambria Math" panose="02040503050406030204" pitchFamily="18" charset="0"/>
                      </a:rPr>
                      <m:t>Ω</m:t>
                    </m:r>
                    <m:r>
                      <a:rPr lang="en-US" b="0" i="1" dirty="0" smtClean="0">
                        <a:latin typeface="Cambria Math" panose="02040503050406030204" pitchFamily="18" charset="0"/>
                      </a:rPr>
                      <m:t>\</m:t>
                    </m:r>
                    <m:r>
                      <m:rPr>
                        <m:sty m:val="p"/>
                      </m:rPr>
                      <a:rPr lang="en-US" b="0" i="1" dirty="0" smtClean="0">
                        <a:latin typeface="Cambria Math" panose="02040503050406030204" pitchFamily="18" charset="0"/>
                      </a:rPr>
                      <m:t>R</m:t>
                    </m:r>
                    <m:r>
                      <a:rPr lang="en-US" b="0" i="1" dirty="0" smtClean="0">
                        <a:latin typeface="Cambria Math" panose="02040503050406030204" pitchFamily="18" charset="0"/>
                      </a:rPr>
                      <m:t>′ </m:t>
                    </m:r>
                  </m:oMath>
                </a14:m>
                <a:r>
                  <a:rPr lang="en-US" dirty="0"/>
                  <a:t>to add to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to improve the solution. Go to Step 2.</a:t>
                </a:r>
              </a:p>
              <a:p>
                <a:pPr marL="800100" lvl="1" indent="-342900">
                  <a:buFont typeface="Arial" panose="020B0604020202020204" pitchFamily="34" charset="0"/>
                  <a:buChar char="•"/>
                </a:pPr>
                <a:r>
                  <a:rPr lang="en-US" dirty="0"/>
                  <a:t>Or prove that no such route exists -&gt; termination.</a:t>
                </a:r>
              </a:p>
            </p:txBody>
          </p:sp>
        </mc:Choice>
        <mc:Fallback xmlns="">
          <p:sp>
            <p:nvSpPr>
              <p:cNvPr id="3" name="TextBox 2">
                <a:extLst>
                  <a:ext uri="{FF2B5EF4-FFF2-40B4-BE49-F238E27FC236}">
                    <a16:creationId xmlns:a16="http://schemas.microsoft.com/office/drawing/2014/main" id="{B794A49B-F0DB-F340-062D-73A4E1E65B4A}"/>
                  </a:ext>
                </a:extLst>
              </p:cNvPr>
              <p:cNvSpPr txBox="1">
                <a:spLocks noRot="1" noChangeAspect="1" noMove="1" noResize="1" noEditPoints="1" noAdjustHandles="1" noChangeArrowheads="1" noChangeShapeType="1" noTextEdit="1"/>
              </p:cNvSpPr>
              <p:nvPr/>
            </p:nvSpPr>
            <p:spPr>
              <a:xfrm>
                <a:off x="457200" y="1063229"/>
                <a:ext cx="8229599" cy="1477328"/>
              </a:xfrm>
              <a:prstGeom prst="rect">
                <a:avLst/>
              </a:prstGeom>
              <a:blipFill>
                <a:blip r:embed="rId3"/>
                <a:stretch>
                  <a:fillRect l="-617" t="-1695" b="-508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9D3439F-B017-9064-B5B2-CAFA9F0CE8D9}"/>
              </a:ext>
            </a:extLst>
          </p:cNvPr>
          <p:cNvSpPr txBox="1"/>
          <p:nvPr/>
        </p:nvSpPr>
        <p:spPr>
          <a:xfrm>
            <a:off x="6429977" y="4501600"/>
            <a:ext cx="2256823" cy="369332"/>
          </a:xfrm>
          <a:prstGeom prst="rect">
            <a:avLst/>
          </a:prstGeom>
          <a:noFill/>
        </p:spPr>
        <p:txBody>
          <a:bodyPr wrap="square" rtlCol="0">
            <a:spAutoFit/>
          </a:bodyPr>
          <a:lstStyle/>
          <a:p>
            <a:r>
              <a:rPr lang="en-US" dirty="0"/>
              <a:t>[</a:t>
            </a:r>
            <a:r>
              <a:rPr lang="en-US" dirty="0" err="1"/>
              <a:t>Fukasawa</a:t>
            </a:r>
            <a:r>
              <a:rPr lang="en-US" dirty="0"/>
              <a:t> et al. 2006]</a:t>
            </a:r>
          </a:p>
        </p:txBody>
      </p:sp>
      <p:cxnSp>
        <p:nvCxnSpPr>
          <p:cNvPr id="6" name="Straight Connector 5">
            <a:extLst>
              <a:ext uri="{FF2B5EF4-FFF2-40B4-BE49-F238E27FC236}">
                <a16:creationId xmlns:a16="http://schemas.microsoft.com/office/drawing/2014/main" id="{59575441-CC20-CB9E-1A30-B7644B0D288D}"/>
              </a:ext>
            </a:extLst>
          </p:cNvPr>
          <p:cNvCxnSpPr/>
          <p:nvPr/>
        </p:nvCxnSpPr>
        <p:spPr>
          <a:xfrm>
            <a:off x="1538961" y="2956343"/>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70C9BAE-4539-2E04-536B-31A6B23A7BE6}"/>
              </a:ext>
            </a:extLst>
          </p:cNvPr>
          <p:cNvCxnSpPr/>
          <p:nvPr/>
        </p:nvCxnSpPr>
        <p:spPr>
          <a:xfrm>
            <a:off x="1767561" y="2956343"/>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0F7184-80D4-65E8-DA55-76BF79995ACA}"/>
              </a:ext>
            </a:extLst>
          </p:cNvPr>
          <p:cNvCxnSpPr/>
          <p:nvPr/>
        </p:nvCxnSpPr>
        <p:spPr>
          <a:xfrm>
            <a:off x="2005686" y="2956343"/>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F3AE590-F12F-038A-99A9-75FB1B746544}"/>
              </a:ext>
            </a:extLst>
          </p:cNvPr>
          <p:cNvCxnSpPr/>
          <p:nvPr/>
        </p:nvCxnSpPr>
        <p:spPr>
          <a:xfrm>
            <a:off x="2262861" y="2956343"/>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55FAC22-EE6E-B6A4-67BC-9E7C70CB15A6}"/>
              </a:ext>
            </a:extLst>
          </p:cNvPr>
          <p:cNvCxnSpPr/>
          <p:nvPr/>
        </p:nvCxnSpPr>
        <p:spPr>
          <a:xfrm>
            <a:off x="2539086" y="2956343"/>
            <a:ext cx="0" cy="108585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55228B2-BCF1-62A5-8EC2-1BD821B1F406}"/>
                  </a:ext>
                </a:extLst>
              </p:cNvPr>
              <p:cNvSpPr txBox="1"/>
              <p:nvPr/>
            </p:nvSpPr>
            <p:spPr>
              <a:xfrm>
                <a:off x="2005686" y="4168568"/>
                <a:ext cx="4184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R</m:t>
                      </m:r>
                      <m:r>
                        <a:rPr lang="en-US" b="0" i="0" smtClean="0">
                          <a:latin typeface="Cambria Math" panose="02040503050406030204" pitchFamily="18" charset="0"/>
                        </a:rPr>
                        <m:t>′</m:t>
                      </m:r>
                    </m:oMath>
                  </m:oMathPara>
                </a14:m>
                <a:endParaRPr lang="en-US" dirty="0"/>
              </a:p>
            </p:txBody>
          </p:sp>
        </mc:Choice>
        <mc:Fallback xmlns="">
          <p:sp>
            <p:nvSpPr>
              <p:cNvPr id="11" name="TextBox 10">
                <a:extLst>
                  <a:ext uri="{FF2B5EF4-FFF2-40B4-BE49-F238E27FC236}">
                    <a16:creationId xmlns:a16="http://schemas.microsoft.com/office/drawing/2014/main" id="{155228B2-BCF1-62A5-8EC2-1BD821B1F406}"/>
                  </a:ext>
                </a:extLst>
              </p:cNvPr>
              <p:cNvSpPr txBox="1">
                <a:spLocks noRot="1" noChangeAspect="1" noMove="1" noResize="1" noEditPoints="1" noAdjustHandles="1" noChangeArrowheads="1" noChangeShapeType="1" noTextEdit="1"/>
              </p:cNvSpPr>
              <p:nvPr/>
            </p:nvSpPr>
            <p:spPr>
              <a:xfrm>
                <a:off x="2005686" y="4168568"/>
                <a:ext cx="418498" cy="369332"/>
              </a:xfrm>
              <a:prstGeom prst="rect">
                <a:avLst/>
              </a:prstGeom>
              <a:blipFill>
                <a:blip r:embed="rId4"/>
                <a:stretch>
                  <a:fillRect/>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E92624FE-D745-6E48-8B97-6CEA5B963A17}"/>
              </a:ext>
            </a:extLst>
          </p:cNvPr>
          <p:cNvCxnSpPr/>
          <p:nvPr/>
        </p:nvCxnSpPr>
        <p:spPr>
          <a:xfrm>
            <a:off x="2786736" y="2956343"/>
            <a:ext cx="0" cy="108585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9E726D7-E81C-E2AA-7085-95C6D9427F5F}"/>
                  </a:ext>
                </a:extLst>
              </p:cNvPr>
              <p:cNvSpPr txBox="1"/>
              <p:nvPr/>
            </p:nvSpPr>
            <p:spPr>
              <a:xfrm>
                <a:off x="6145084" y="4132268"/>
                <a:ext cx="4184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Ω</m:t>
                      </m:r>
                    </m:oMath>
                  </m:oMathPara>
                </a14:m>
                <a:endParaRPr lang="en-US" dirty="0"/>
              </a:p>
            </p:txBody>
          </p:sp>
        </mc:Choice>
        <mc:Fallback xmlns="">
          <p:sp>
            <p:nvSpPr>
              <p:cNvPr id="4" name="TextBox 3">
                <a:extLst>
                  <a:ext uri="{FF2B5EF4-FFF2-40B4-BE49-F238E27FC236}">
                    <a16:creationId xmlns:a16="http://schemas.microsoft.com/office/drawing/2014/main" id="{F9E726D7-E81C-E2AA-7085-95C6D9427F5F}"/>
                  </a:ext>
                </a:extLst>
              </p:cNvPr>
              <p:cNvSpPr txBox="1">
                <a:spLocks noRot="1" noChangeAspect="1" noMove="1" noResize="1" noEditPoints="1" noAdjustHandles="1" noChangeArrowheads="1" noChangeShapeType="1" noTextEdit="1"/>
              </p:cNvSpPr>
              <p:nvPr/>
            </p:nvSpPr>
            <p:spPr>
              <a:xfrm>
                <a:off x="6145084" y="4132268"/>
                <a:ext cx="418498" cy="369332"/>
              </a:xfrm>
              <a:prstGeom prst="rect">
                <a:avLst/>
              </a:prstGeom>
              <a:blipFill>
                <a:blip r:embed="rId5"/>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A49060F1-F235-99EB-FD91-977B80CC70D4}"/>
              </a:ext>
            </a:extLst>
          </p:cNvPr>
          <p:cNvCxnSpPr/>
          <p:nvPr/>
        </p:nvCxnSpPr>
        <p:spPr>
          <a:xfrm>
            <a:off x="4950376"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A429843-11C9-6E2E-4EA2-ED75642ADDC8}"/>
              </a:ext>
            </a:extLst>
          </p:cNvPr>
          <p:cNvCxnSpPr/>
          <p:nvPr/>
        </p:nvCxnSpPr>
        <p:spPr>
          <a:xfrm>
            <a:off x="5178976"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575825C-5674-5931-FD5B-D47F042F51C0}"/>
              </a:ext>
            </a:extLst>
          </p:cNvPr>
          <p:cNvCxnSpPr/>
          <p:nvPr/>
        </p:nvCxnSpPr>
        <p:spPr>
          <a:xfrm>
            <a:off x="5417101"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5DB571B-EB85-27FA-EDA5-05BFAECDFADA}"/>
              </a:ext>
            </a:extLst>
          </p:cNvPr>
          <p:cNvCxnSpPr/>
          <p:nvPr/>
        </p:nvCxnSpPr>
        <p:spPr>
          <a:xfrm>
            <a:off x="5674276"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B5DDE1A-B8CC-1A58-53E9-01803E07E221}"/>
              </a:ext>
            </a:extLst>
          </p:cNvPr>
          <p:cNvCxnSpPr/>
          <p:nvPr/>
        </p:nvCxnSpPr>
        <p:spPr>
          <a:xfrm>
            <a:off x="5950501"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34D88E3-FBDB-A797-E254-3EB51C5CEA21}"/>
              </a:ext>
            </a:extLst>
          </p:cNvPr>
          <p:cNvCxnSpPr/>
          <p:nvPr/>
        </p:nvCxnSpPr>
        <p:spPr>
          <a:xfrm>
            <a:off x="6198151"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CC8D417-4279-DB17-9499-52633D454D98}"/>
              </a:ext>
            </a:extLst>
          </p:cNvPr>
          <p:cNvCxnSpPr/>
          <p:nvPr/>
        </p:nvCxnSpPr>
        <p:spPr>
          <a:xfrm>
            <a:off x="7684051" y="2945195"/>
            <a:ext cx="0" cy="108585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5F9542A-24C8-7576-CC6C-40B616A621A8}"/>
              </a:ext>
            </a:extLst>
          </p:cNvPr>
          <p:cNvSpPr txBox="1"/>
          <p:nvPr/>
        </p:nvSpPr>
        <p:spPr>
          <a:xfrm>
            <a:off x="6693752" y="3211121"/>
            <a:ext cx="418498" cy="369332"/>
          </a:xfrm>
          <a:prstGeom prst="rect">
            <a:avLst/>
          </a:prstGeom>
          <a:noFill/>
        </p:spPr>
        <p:txBody>
          <a:bodyPr wrap="square" rtlCol="0">
            <a:spAutoFit/>
          </a:bodyPr>
          <a:lstStyle/>
          <a:p>
            <a:r>
              <a:rPr lang="en-US" dirty="0"/>
              <a:t>…</a:t>
            </a:r>
          </a:p>
        </p:txBody>
      </p:sp>
      <p:sp>
        <p:nvSpPr>
          <p:cNvPr id="21" name="Left Bracket 20">
            <a:extLst>
              <a:ext uri="{FF2B5EF4-FFF2-40B4-BE49-F238E27FC236}">
                <a16:creationId xmlns:a16="http://schemas.microsoft.com/office/drawing/2014/main" id="{60C7C2A5-7736-9463-AEA9-A383CD3253B4}"/>
              </a:ext>
            </a:extLst>
          </p:cNvPr>
          <p:cNvSpPr/>
          <p:nvPr/>
        </p:nvSpPr>
        <p:spPr>
          <a:xfrm>
            <a:off x="1229279" y="2804389"/>
            <a:ext cx="100133" cy="136746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Left Bracket 21">
            <a:extLst>
              <a:ext uri="{FF2B5EF4-FFF2-40B4-BE49-F238E27FC236}">
                <a16:creationId xmlns:a16="http://schemas.microsoft.com/office/drawing/2014/main" id="{BDFC83D9-E91B-E568-1491-31EC5E72F83D}"/>
              </a:ext>
            </a:extLst>
          </p:cNvPr>
          <p:cNvSpPr/>
          <p:nvPr/>
        </p:nvSpPr>
        <p:spPr>
          <a:xfrm rot="10800000">
            <a:off x="2955625" y="2804388"/>
            <a:ext cx="100133" cy="136746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Bracket 22">
            <a:extLst>
              <a:ext uri="{FF2B5EF4-FFF2-40B4-BE49-F238E27FC236}">
                <a16:creationId xmlns:a16="http://schemas.microsoft.com/office/drawing/2014/main" id="{4C560D93-2D7D-E7F9-35D1-6A00B5AC18DB}"/>
              </a:ext>
            </a:extLst>
          </p:cNvPr>
          <p:cNvSpPr/>
          <p:nvPr/>
        </p:nvSpPr>
        <p:spPr>
          <a:xfrm>
            <a:off x="4743149" y="2804388"/>
            <a:ext cx="100133" cy="136746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Left Bracket 23">
            <a:extLst>
              <a:ext uri="{FF2B5EF4-FFF2-40B4-BE49-F238E27FC236}">
                <a16:creationId xmlns:a16="http://schemas.microsoft.com/office/drawing/2014/main" id="{AE5064B0-3F42-A177-6287-F8A958074D4F}"/>
              </a:ext>
            </a:extLst>
          </p:cNvPr>
          <p:cNvSpPr/>
          <p:nvPr/>
        </p:nvSpPr>
        <p:spPr>
          <a:xfrm rot="10800000">
            <a:off x="7871385" y="2804388"/>
            <a:ext cx="100133" cy="136746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9046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3EB0D-D85B-E4AB-1ED0-5DD738CA6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D5A7C-02AD-64D0-0513-C66B4FD0BBB5}"/>
              </a:ext>
            </a:extLst>
          </p:cNvPr>
          <p:cNvSpPr>
            <a:spLocks noGrp="1"/>
          </p:cNvSpPr>
          <p:nvPr>
            <p:ph type="title"/>
          </p:nvPr>
        </p:nvSpPr>
        <p:spPr/>
        <p:txBody>
          <a:bodyPr>
            <a:normAutofit/>
          </a:bodyPr>
          <a:lstStyle/>
          <a:p>
            <a:r>
              <a:rPr lang="en-US" dirty="0"/>
              <a:t>Column Generation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E7FF3B-0270-6AA2-FB6B-FB2BF77D8C6A}"/>
                  </a:ext>
                </a:extLst>
              </p:cNvPr>
              <p:cNvSpPr txBox="1"/>
              <p:nvPr/>
            </p:nvSpPr>
            <p:spPr>
              <a:xfrm>
                <a:off x="457200" y="1063229"/>
                <a:ext cx="8229599" cy="1477328"/>
              </a:xfrm>
              <a:prstGeom prst="rect">
                <a:avLst/>
              </a:prstGeom>
              <a:noFill/>
            </p:spPr>
            <p:txBody>
              <a:bodyPr wrap="square" rtlCol="0">
                <a:spAutoFit/>
              </a:bodyPr>
              <a:lstStyle/>
              <a:p>
                <a:r>
                  <a:rPr lang="en-US" dirty="0">
                    <a:solidFill>
                      <a:srgbClr val="0000FF"/>
                    </a:solidFill>
                  </a:rPr>
                  <a:t>Column Generation Method:</a:t>
                </a:r>
              </a:p>
              <a:p>
                <a:pPr marL="342900" indent="-342900">
                  <a:buFont typeface="+mj-lt"/>
                  <a:buAutoNum type="arabicPeriod"/>
                </a:pPr>
                <a:r>
                  <a:rPr lang="en-US" dirty="0"/>
                  <a:t>Initialize a restricted set of routes </a:t>
                </a:r>
                <a14:m>
                  <m:oMath xmlns:m="http://schemas.openxmlformats.org/officeDocument/2006/math">
                    <m:r>
                      <a:rPr lang="en-US" i="1" dirty="0">
                        <a:latin typeface="Cambria Math" panose="02040503050406030204" pitchFamily="18" charset="0"/>
                      </a:rPr>
                      <m:t>𝑅</m:t>
                    </m:r>
                    <m:r>
                      <a:rPr lang="en-US" i="1" dirty="0">
                        <a:latin typeface="Cambria Math" panose="02040503050406030204" pitchFamily="18" charset="0"/>
                      </a:rPr>
                      <m:t>′⊆</m:t>
                    </m:r>
                    <m:r>
                      <m:rPr>
                        <m:sty m:val="p"/>
                      </m:rPr>
                      <a:rPr lang="en-US" dirty="0">
                        <a:latin typeface="Cambria Math" panose="02040503050406030204" pitchFamily="18" charset="0"/>
                      </a:rPr>
                      <m:t>Ω</m:t>
                    </m:r>
                  </m:oMath>
                </a14:m>
                <a:r>
                  <a:rPr lang="en-US" dirty="0"/>
                  <a:t>. Routes are also known as</a:t>
                </a:r>
                <a:r>
                  <a:rPr lang="en-US" i="1" dirty="0"/>
                  <a:t> columns.</a:t>
                </a:r>
                <a:endParaRPr lang="en-US" dirty="0"/>
              </a:p>
              <a:p>
                <a:pPr marL="342900" indent="-342900">
                  <a:buFont typeface="+mj-lt"/>
                  <a:buAutoNum type="arabicPeriod"/>
                </a:pPr>
                <a:r>
                  <a:rPr lang="en-US" dirty="0"/>
                  <a:t>Solve the model restricted to only use variables for routes in </a:t>
                </a:r>
                <a14:m>
                  <m:oMath xmlns:m="http://schemas.openxmlformats.org/officeDocument/2006/math">
                    <m:r>
                      <a:rPr lang="en-US" i="1" dirty="0">
                        <a:latin typeface="Cambria Math" panose="02040503050406030204" pitchFamily="18" charset="0"/>
                      </a:rPr>
                      <m:t>𝑅</m:t>
                    </m:r>
                    <m:r>
                      <a:rPr lang="en-US" i="1" dirty="0">
                        <a:latin typeface="Cambria Math" panose="02040503050406030204" pitchFamily="18" charset="0"/>
                      </a:rPr>
                      <m:t>’</m:t>
                    </m:r>
                  </m:oMath>
                </a14:m>
                <a:r>
                  <a:rPr lang="en-US" dirty="0"/>
                  <a:t>.</a:t>
                </a:r>
              </a:p>
              <a:p>
                <a:pPr marL="342900" indent="-342900">
                  <a:buFont typeface="+mj-lt"/>
                  <a:buAutoNum type="arabicPeriod"/>
                </a:pPr>
                <a:r>
                  <a:rPr lang="en-US" dirty="0"/>
                  <a:t>Find a route </a:t>
                </a:r>
                <a14:m>
                  <m:oMath xmlns:m="http://schemas.openxmlformats.org/officeDocument/2006/math">
                    <m:r>
                      <a:rPr lang="en-US" i="1" dirty="0">
                        <a:latin typeface="Cambria Math" panose="02040503050406030204" pitchFamily="18" charset="0"/>
                      </a:rPr>
                      <m:t>𝑟</m:t>
                    </m:r>
                    <m:r>
                      <a:rPr lang="en-US" i="1" dirty="0">
                        <a:latin typeface="Cambria Math" panose="02040503050406030204" pitchFamily="18" charset="0"/>
                      </a:rPr>
                      <m:t>∈</m:t>
                    </m:r>
                    <m:r>
                      <m:rPr>
                        <m:sty m:val="p"/>
                      </m:rPr>
                      <a:rPr lang="en-US" dirty="0" err="1">
                        <a:latin typeface="Cambria Math" panose="02040503050406030204" pitchFamily="18" charset="0"/>
                      </a:rPr>
                      <m:t>Ω</m:t>
                    </m:r>
                    <m:r>
                      <a:rPr lang="en-US" i="1" dirty="0">
                        <a:latin typeface="Cambria Math" panose="02040503050406030204" pitchFamily="18" charset="0"/>
                      </a:rPr>
                      <m:t>\</m:t>
                    </m:r>
                    <m:r>
                      <m:rPr>
                        <m:sty m:val="p"/>
                      </m:rPr>
                      <a:rPr lang="en-US" i="1" dirty="0">
                        <a:latin typeface="Cambria Math" panose="02040503050406030204" pitchFamily="18" charset="0"/>
                      </a:rPr>
                      <m:t>R</m:t>
                    </m:r>
                    <m:r>
                      <a:rPr lang="en-US" i="1" dirty="0">
                        <a:latin typeface="Cambria Math" panose="02040503050406030204" pitchFamily="18" charset="0"/>
                      </a:rPr>
                      <m:t>′ </m:t>
                    </m:r>
                  </m:oMath>
                </a14:m>
                <a:r>
                  <a:rPr lang="en-US" dirty="0"/>
                  <a:t>to add to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oMath>
                </a14:m>
                <a:r>
                  <a:rPr lang="en-US" dirty="0"/>
                  <a:t> to improve the solution. Go to Step 2.</a:t>
                </a:r>
              </a:p>
              <a:p>
                <a:pPr marL="800100" lvl="1" indent="-342900">
                  <a:buFont typeface="Arial" panose="020B0604020202020204" pitchFamily="34" charset="0"/>
                  <a:buChar char="•"/>
                </a:pPr>
                <a:r>
                  <a:rPr lang="en-US" dirty="0"/>
                  <a:t>Or prove that no such route exists -&gt; termination.</a:t>
                </a:r>
              </a:p>
            </p:txBody>
          </p:sp>
        </mc:Choice>
        <mc:Fallback xmlns="">
          <p:sp>
            <p:nvSpPr>
              <p:cNvPr id="3" name="TextBox 2">
                <a:extLst>
                  <a:ext uri="{FF2B5EF4-FFF2-40B4-BE49-F238E27FC236}">
                    <a16:creationId xmlns:a16="http://schemas.microsoft.com/office/drawing/2014/main" id="{57E7FF3B-0270-6AA2-FB6B-FB2BF77D8C6A}"/>
                  </a:ext>
                </a:extLst>
              </p:cNvPr>
              <p:cNvSpPr txBox="1">
                <a:spLocks noRot="1" noChangeAspect="1" noMove="1" noResize="1" noEditPoints="1" noAdjustHandles="1" noChangeArrowheads="1" noChangeShapeType="1" noTextEdit="1"/>
              </p:cNvSpPr>
              <p:nvPr/>
            </p:nvSpPr>
            <p:spPr>
              <a:xfrm>
                <a:off x="457200" y="1063229"/>
                <a:ext cx="8229599" cy="1477328"/>
              </a:xfrm>
              <a:prstGeom prst="rect">
                <a:avLst/>
              </a:prstGeom>
              <a:blipFill>
                <a:blip r:embed="rId3"/>
                <a:stretch>
                  <a:fillRect l="-617" t="-1695" b="-508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5E61391-0F8F-E6D6-15B8-BA397E1AA0DB}"/>
              </a:ext>
            </a:extLst>
          </p:cNvPr>
          <p:cNvSpPr txBox="1"/>
          <p:nvPr/>
        </p:nvSpPr>
        <p:spPr>
          <a:xfrm>
            <a:off x="6429977" y="4501600"/>
            <a:ext cx="2256823" cy="369332"/>
          </a:xfrm>
          <a:prstGeom prst="rect">
            <a:avLst/>
          </a:prstGeom>
          <a:noFill/>
        </p:spPr>
        <p:txBody>
          <a:bodyPr wrap="square" rtlCol="0">
            <a:spAutoFit/>
          </a:bodyPr>
          <a:lstStyle/>
          <a:p>
            <a:r>
              <a:rPr lang="en-US" dirty="0"/>
              <a:t>[</a:t>
            </a:r>
            <a:r>
              <a:rPr lang="en-US" dirty="0" err="1"/>
              <a:t>Fukasawa</a:t>
            </a:r>
            <a:r>
              <a:rPr lang="en-US" dirty="0"/>
              <a:t> et al. 2006]</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35FC25E-448B-956A-3BE6-3C052BC7B3A6}"/>
                  </a:ext>
                </a:extLst>
              </p:cNvPr>
              <p:cNvSpPr txBox="1"/>
              <p:nvPr/>
            </p:nvSpPr>
            <p:spPr>
              <a:xfrm>
                <a:off x="2280813" y="4278981"/>
                <a:ext cx="4184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R</m:t>
                      </m:r>
                      <m:r>
                        <a:rPr lang="en-US" b="0" i="0" smtClean="0">
                          <a:latin typeface="Cambria Math" panose="02040503050406030204" pitchFamily="18" charset="0"/>
                        </a:rPr>
                        <m:t>′</m:t>
                      </m:r>
                    </m:oMath>
                  </m:oMathPara>
                </a14:m>
                <a:endParaRPr lang="en-US" dirty="0"/>
              </a:p>
            </p:txBody>
          </p:sp>
        </mc:Choice>
        <mc:Fallback xmlns="">
          <p:sp>
            <p:nvSpPr>
              <p:cNvPr id="11" name="TextBox 10">
                <a:extLst>
                  <a:ext uri="{FF2B5EF4-FFF2-40B4-BE49-F238E27FC236}">
                    <a16:creationId xmlns:a16="http://schemas.microsoft.com/office/drawing/2014/main" id="{835FC25E-448B-956A-3BE6-3C052BC7B3A6}"/>
                  </a:ext>
                </a:extLst>
              </p:cNvPr>
              <p:cNvSpPr txBox="1">
                <a:spLocks noRot="1" noChangeAspect="1" noMove="1" noResize="1" noEditPoints="1" noAdjustHandles="1" noChangeArrowheads="1" noChangeShapeType="1" noTextEdit="1"/>
              </p:cNvSpPr>
              <p:nvPr/>
            </p:nvSpPr>
            <p:spPr>
              <a:xfrm>
                <a:off x="2280813" y="4278981"/>
                <a:ext cx="418498"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09133B5-77F7-E9DE-79FB-A6B6541F849B}"/>
                  </a:ext>
                </a:extLst>
              </p:cNvPr>
              <p:cNvSpPr txBox="1"/>
              <p:nvPr/>
            </p:nvSpPr>
            <p:spPr>
              <a:xfrm>
                <a:off x="6145084" y="4132268"/>
                <a:ext cx="4184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Ω</m:t>
                      </m:r>
                    </m:oMath>
                  </m:oMathPara>
                </a14:m>
                <a:endParaRPr lang="en-US" dirty="0"/>
              </a:p>
            </p:txBody>
          </p:sp>
        </mc:Choice>
        <mc:Fallback xmlns="">
          <p:sp>
            <p:nvSpPr>
              <p:cNvPr id="4" name="TextBox 3">
                <a:extLst>
                  <a:ext uri="{FF2B5EF4-FFF2-40B4-BE49-F238E27FC236}">
                    <a16:creationId xmlns:a16="http://schemas.microsoft.com/office/drawing/2014/main" id="{609133B5-77F7-E9DE-79FB-A6B6541F849B}"/>
                  </a:ext>
                </a:extLst>
              </p:cNvPr>
              <p:cNvSpPr txBox="1">
                <a:spLocks noRot="1" noChangeAspect="1" noMove="1" noResize="1" noEditPoints="1" noAdjustHandles="1" noChangeArrowheads="1" noChangeShapeType="1" noTextEdit="1"/>
              </p:cNvSpPr>
              <p:nvPr/>
            </p:nvSpPr>
            <p:spPr>
              <a:xfrm>
                <a:off x="6145084" y="4132268"/>
                <a:ext cx="418498" cy="369332"/>
              </a:xfrm>
              <a:prstGeom prst="rect">
                <a:avLst/>
              </a:prstGeom>
              <a:blipFill>
                <a:blip r:embed="rId5"/>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32F3F73A-5B9C-0E40-006C-17ABF22D6129}"/>
              </a:ext>
            </a:extLst>
          </p:cNvPr>
          <p:cNvCxnSpPr/>
          <p:nvPr/>
        </p:nvCxnSpPr>
        <p:spPr>
          <a:xfrm>
            <a:off x="4950376"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15314E9-1255-EADD-87E3-CEB276FFE7B7}"/>
              </a:ext>
            </a:extLst>
          </p:cNvPr>
          <p:cNvCxnSpPr/>
          <p:nvPr/>
        </p:nvCxnSpPr>
        <p:spPr>
          <a:xfrm>
            <a:off x="5178976"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C2DBB27-C561-3D73-519F-CD0A68D3B98E}"/>
              </a:ext>
            </a:extLst>
          </p:cNvPr>
          <p:cNvCxnSpPr/>
          <p:nvPr/>
        </p:nvCxnSpPr>
        <p:spPr>
          <a:xfrm>
            <a:off x="5417101"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3F8EF2-08EF-B8A6-33A2-8BEA706D3810}"/>
              </a:ext>
            </a:extLst>
          </p:cNvPr>
          <p:cNvCxnSpPr/>
          <p:nvPr/>
        </p:nvCxnSpPr>
        <p:spPr>
          <a:xfrm>
            <a:off x="5674276"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B1A13EE-D167-F67F-FC0F-8F1865225F79}"/>
              </a:ext>
            </a:extLst>
          </p:cNvPr>
          <p:cNvCxnSpPr/>
          <p:nvPr/>
        </p:nvCxnSpPr>
        <p:spPr>
          <a:xfrm>
            <a:off x="5950501"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33366F1-447D-6FF3-AD07-E6D8602DA556}"/>
              </a:ext>
            </a:extLst>
          </p:cNvPr>
          <p:cNvCxnSpPr/>
          <p:nvPr/>
        </p:nvCxnSpPr>
        <p:spPr>
          <a:xfrm>
            <a:off x="6198151"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7AC703B-991E-B98F-B9FD-F1AABD860163}"/>
              </a:ext>
            </a:extLst>
          </p:cNvPr>
          <p:cNvCxnSpPr/>
          <p:nvPr/>
        </p:nvCxnSpPr>
        <p:spPr>
          <a:xfrm>
            <a:off x="7684051" y="2945195"/>
            <a:ext cx="0" cy="108585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76976D7-7A24-C77A-7935-9E9D08F65DA1}"/>
              </a:ext>
            </a:extLst>
          </p:cNvPr>
          <p:cNvSpPr txBox="1"/>
          <p:nvPr/>
        </p:nvSpPr>
        <p:spPr>
          <a:xfrm>
            <a:off x="6693752" y="3211121"/>
            <a:ext cx="418498" cy="369332"/>
          </a:xfrm>
          <a:prstGeom prst="rect">
            <a:avLst/>
          </a:prstGeom>
          <a:noFill/>
        </p:spPr>
        <p:txBody>
          <a:bodyPr wrap="square" rtlCol="0">
            <a:spAutoFit/>
          </a:bodyPr>
          <a:lstStyle/>
          <a:p>
            <a:r>
              <a:rPr lang="en-US" dirty="0"/>
              <a:t>…</a:t>
            </a:r>
          </a:p>
        </p:txBody>
      </p:sp>
      <p:sp>
        <p:nvSpPr>
          <p:cNvPr id="23" name="Left Bracket 22">
            <a:extLst>
              <a:ext uri="{FF2B5EF4-FFF2-40B4-BE49-F238E27FC236}">
                <a16:creationId xmlns:a16="http://schemas.microsoft.com/office/drawing/2014/main" id="{342F40A5-143C-EE16-3962-0D0C0FA3C687}"/>
              </a:ext>
            </a:extLst>
          </p:cNvPr>
          <p:cNvSpPr/>
          <p:nvPr/>
        </p:nvSpPr>
        <p:spPr>
          <a:xfrm>
            <a:off x="4743149" y="2804388"/>
            <a:ext cx="100133" cy="136746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Left Bracket 23">
            <a:extLst>
              <a:ext uri="{FF2B5EF4-FFF2-40B4-BE49-F238E27FC236}">
                <a16:creationId xmlns:a16="http://schemas.microsoft.com/office/drawing/2014/main" id="{734C0F3D-2C82-F20A-BC09-2E74C2CEFA09}"/>
              </a:ext>
            </a:extLst>
          </p:cNvPr>
          <p:cNvSpPr/>
          <p:nvPr/>
        </p:nvSpPr>
        <p:spPr>
          <a:xfrm rot="10800000">
            <a:off x="7871385" y="2804388"/>
            <a:ext cx="100133" cy="136746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F7D8747-3979-3CF0-2C23-E0FE92BA7B4F}"/>
              </a:ext>
            </a:extLst>
          </p:cNvPr>
          <p:cNvCxnSpPr/>
          <p:nvPr/>
        </p:nvCxnSpPr>
        <p:spPr>
          <a:xfrm>
            <a:off x="4950376" y="2941550"/>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4738854-45D5-9314-5C41-CB6A5FC98D30}"/>
              </a:ext>
            </a:extLst>
          </p:cNvPr>
          <p:cNvCxnSpPr/>
          <p:nvPr/>
        </p:nvCxnSpPr>
        <p:spPr>
          <a:xfrm>
            <a:off x="5178976" y="2941550"/>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041A34F-5062-3D7D-654F-2FC576E32373}"/>
              </a:ext>
            </a:extLst>
          </p:cNvPr>
          <p:cNvCxnSpPr/>
          <p:nvPr/>
        </p:nvCxnSpPr>
        <p:spPr>
          <a:xfrm>
            <a:off x="1667175"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E4050FD-8FEF-E980-05E1-AD1A79EA62CE}"/>
              </a:ext>
            </a:extLst>
          </p:cNvPr>
          <p:cNvCxnSpPr/>
          <p:nvPr/>
        </p:nvCxnSpPr>
        <p:spPr>
          <a:xfrm>
            <a:off x="1895775"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B523575-B851-4DFD-A537-5CA49F2DDAB2}"/>
              </a:ext>
            </a:extLst>
          </p:cNvPr>
          <p:cNvCxnSpPr/>
          <p:nvPr/>
        </p:nvCxnSpPr>
        <p:spPr>
          <a:xfrm>
            <a:off x="2133900"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C305ADB-52B9-2F69-3301-B326F4258A73}"/>
              </a:ext>
            </a:extLst>
          </p:cNvPr>
          <p:cNvCxnSpPr/>
          <p:nvPr/>
        </p:nvCxnSpPr>
        <p:spPr>
          <a:xfrm>
            <a:off x="2391075"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1F7394-6274-CFD7-8FD2-8E719573F74D}"/>
              </a:ext>
            </a:extLst>
          </p:cNvPr>
          <p:cNvCxnSpPr/>
          <p:nvPr/>
        </p:nvCxnSpPr>
        <p:spPr>
          <a:xfrm>
            <a:off x="2667300" y="2945195"/>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2206763-A01B-0DE2-8DE4-BD26C24BCD8B}"/>
              </a:ext>
            </a:extLst>
          </p:cNvPr>
          <p:cNvCxnSpPr/>
          <p:nvPr/>
        </p:nvCxnSpPr>
        <p:spPr>
          <a:xfrm>
            <a:off x="2914950" y="2945195"/>
            <a:ext cx="0" cy="1085850"/>
          </a:xfrm>
          <a:prstGeom prst="line">
            <a:avLst/>
          </a:prstGeom>
        </p:spPr>
        <p:style>
          <a:lnRef idx="2">
            <a:schemeClr val="accent1"/>
          </a:lnRef>
          <a:fillRef idx="0">
            <a:schemeClr val="accent1"/>
          </a:fillRef>
          <a:effectRef idx="1">
            <a:schemeClr val="accent1"/>
          </a:effectRef>
          <a:fontRef idx="minor">
            <a:schemeClr val="tx1"/>
          </a:fontRef>
        </p:style>
      </p:cxnSp>
      <p:sp>
        <p:nvSpPr>
          <p:cNvPr id="33" name="Left Bracket 32">
            <a:extLst>
              <a:ext uri="{FF2B5EF4-FFF2-40B4-BE49-F238E27FC236}">
                <a16:creationId xmlns:a16="http://schemas.microsoft.com/office/drawing/2014/main" id="{1C825DFC-CE5E-5609-5C43-6C3969397F9A}"/>
              </a:ext>
            </a:extLst>
          </p:cNvPr>
          <p:cNvSpPr/>
          <p:nvPr/>
        </p:nvSpPr>
        <p:spPr>
          <a:xfrm>
            <a:off x="1459948" y="2804388"/>
            <a:ext cx="100133" cy="136746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58244E37-51F0-C78D-E44F-1D9D1768C9B6}"/>
              </a:ext>
            </a:extLst>
          </p:cNvPr>
          <p:cNvCxnSpPr/>
          <p:nvPr/>
        </p:nvCxnSpPr>
        <p:spPr>
          <a:xfrm>
            <a:off x="1667175" y="2941550"/>
            <a:ext cx="0" cy="108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7E8C1AD-4A23-7861-05C1-50945470EAD8}"/>
              </a:ext>
            </a:extLst>
          </p:cNvPr>
          <p:cNvCxnSpPr/>
          <p:nvPr/>
        </p:nvCxnSpPr>
        <p:spPr>
          <a:xfrm>
            <a:off x="1895775" y="2941550"/>
            <a:ext cx="0" cy="1085850"/>
          </a:xfrm>
          <a:prstGeom prst="line">
            <a:avLst/>
          </a:prstGeom>
        </p:spPr>
        <p:style>
          <a:lnRef idx="2">
            <a:schemeClr val="accent1"/>
          </a:lnRef>
          <a:fillRef idx="0">
            <a:schemeClr val="accent1"/>
          </a:fillRef>
          <a:effectRef idx="1">
            <a:schemeClr val="accent1"/>
          </a:effectRef>
          <a:fontRef idx="minor">
            <a:schemeClr val="tx1"/>
          </a:fontRef>
        </p:style>
      </p:cxnSp>
      <p:sp>
        <p:nvSpPr>
          <p:cNvPr id="36" name="Left Bracket 35">
            <a:extLst>
              <a:ext uri="{FF2B5EF4-FFF2-40B4-BE49-F238E27FC236}">
                <a16:creationId xmlns:a16="http://schemas.microsoft.com/office/drawing/2014/main" id="{D022BA88-9A52-EBC5-737E-8FB1734DEF7D}"/>
              </a:ext>
            </a:extLst>
          </p:cNvPr>
          <p:cNvSpPr/>
          <p:nvPr/>
        </p:nvSpPr>
        <p:spPr>
          <a:xfrm rot="10800000">
            <a:off x="3687213" y="2804388"/>
            <a:ext cx="100133" cy="136746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4107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8.64198E-7 L -0.20069 8.64198E-7 " pathEditMode="relative" ptsTypes="AA">
                                      <p:cBhvr>
                                        <p:cTn id="6" dur="2000" fill="hold"/>
                                        <p:tgtEl>
                                          <p:spTgt spid="2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5.55556E-7 8.64198E-7 L -0.19132 8.64198E-7 " pathEditMode="relative" ptsTypes="AA">
                                      <p:cBhvr>
                                        <p:cTn id="10"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E0C9A-1CA6-39AA-CC01-8ED97291A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0869F-6B2E-C033-4FA0-2978E90FDFBD}"/>
              </a:ext>
            </a:extLst>
          </p:cNvPr>
          <p:cNvSpPr>
            <a:spLocks noGrp="1"/>
          </p:cNvSpPr>
          <p:nvPr>
            <p:ph type="title"/>
          </p:nvPr>
        </p:nvSpPr>
        <p:spPr/>
        <p:txBody>
          <a:bodyPr>
            <a:normAutofit/>
          </a:bodyPr>
          <a:lstStyle/>
          <a:p>
            <a:r>
              <a:rPr lang="en-US" dirty="0"/>
              <a:t>State-of-the-Art Performance</a:t>
            </a:r>
          </a:p>
        </p:txBody>
      </p:sp>
      <p:sp>
        <p:nvSpPr>
          <p:cNvPr id="3" name="TextBox 2">
            <a:extLst>
              <a:ext uri="{FF2B5EF4-FFF2-40B4-BE49-F238E27FC236}">
                <a16:creationId xmlns:a16="http://schemas.microsoft.com/office/drawing/2014/main" id="{BE003006-B7B9-9024-3867-44B87836F5C9}"/>
              </a:ext>
            </a:extLst>
          </p:cNvPr>
          <p:cNvSpPr txBox="1"/>
          <p:nvPr/>
        </p:nvSpPr>
        <p:spPr>
          <a:xfrm>
            <a:off x="457200" y="1946821"/>
            <a:ext cx="8229599" cy="923330"/>
          </a:xfrm>
          <a:prstGeom prst="rect">
            <a:avLst/>
          </a:prstGeom>
          <a:noFill/>
        </p:spPr>
        <p:txBody>
          <a:bodyPr wrap="square" rtlCol="0">
            <a:spAutoFit/>
          </a:bodyPr>
          <a:lstStyle/>
          <a:p>
            <a:r>
              <a:rPr lang="en-US" dirty="0">
                <a:solidFill>
                  <a:srgbClr val="0000FF"/>
                </a:solidFill>
              </a:rPr>
              <a:t>First Set of Benchmark Instances:</a:t>
            </a:r>
          </a:p>
          <a:p>
            <a:pPr marL="285750" indent="-285750">
              <a:buFont typeface="Arial" panose="020B0604020202020204" pitchFamily="34" charset="0"/>
              <a:buChar char="•"/>
            </a:pPr>
            <a:r>
              <a:rPr lang="en-US" dirty="0"/>
              <a:t>Each instance has between 30-100 locations [</a:t>
            </a:r>
            <a:r>
              <a:rPr lang="en-US" dirty="0" err="1"/>
              <a:t>Augerat</a:t>
            </a:r>
            <a:r>
              <a:rPr lang="en-US" dirty="0"/>
              <a:t> et al. 1995]</a:t>
            </a:r>
          </a:p>
          <a:p>
            <a:pPr marL="285750" indent="-285750">
              <a:buFont typeface="Arial" panose="020B0604020202020204" pitchFamily="34" charset="0"/>
              <a:buChar char="•"/>
            </a:pPr>
            <a:r>
              <a:rPr lang="en-US" dirty="0"/>
              <a:t>All instances have been solved [Pecin et al. 2014]</a:t>
            </a:r>
          </a:p>
        </p:txBody>
      </p:sp>
      <p:sp>
        <p:nvSpPr>
          <p:cNvPr id="4" name="TextBox 3">
            <a:extLst>
              <a:ext uri="{FF2B5EF4-FFF2-40B4-BE49-F238E27FC236}">
                <a16:creationId xmlns:a16="http://schemas.microsoft.com/office/drawing/2014/main" id="{6548A3EC-406A-A23A-AC65-F792DF1C87FA}"/>
              </a:ext>
            </a:extLst>
          </p:cNvPr>
          <p:cNvSpPr txBox="1"/>
          <p:nvPr/>
        </p:nvSpPr>
        <p:spPr>
          <a:xfrm>
            <a:off x="457200" y="3107412"/>
            <a:ext cx="8229599" cy="1754326"/>
          </a:xfrm>
          <a:prstGeom prst="rect">
            <a:avLst/>
          </a:prstGeom>
          <a:noFill/>
        </p:spPr>
        <p:txBody>
          <a:bodyPr wrap="square" rtlCol="0">
            <a:spAutoFit/>
          </a:bodyPr>
          <a:lstStyle/>
          <a:p>
            <a:r>
              <a:rPr lang="en-US" dirty="0">
                <a:solidFill>
                  <a:srgbClr val="0000FF"/>
                </a:solidFill>
              </a:rPr>
              <a:t>Second Set of Benchmark Instances:</a:t>
            </a:r>
          </a:p>
          <a:p>
            <a:pPr marL="285750" indent="-285750">
              <a:buFont typeface="Arial" panose="020B0604020202020204" pitchFamily="34" charset="0"/>
              <a:buChar char="•"/>
            </a:pPr>
            <a:r>
              <a:rPr lang="en-US" dirty="0"/>
              <a:t>Each instance has between 100 and 1000 locations [Uchoa et al. 2017]</a:t>
            </a:r>
          </a:p>
          <a:p>
            <a:pPr marL="285750" indent="-285750">
              <a:buFont typeface="Arial" panose="020B0604020202020204" pitchFamily="34" charset="0"/>
              <a:buChar char="•"/>
            </a:pPr>
            <a:r>
              <a:rPr lang="en-US" dirty="0"/>
              <a:t>38/68 instances with up to 500 customers have been solved. [Pessoa et al. 2020]</a:t>
            </a:r>
          </a:p>
          <a:p>
            <a:pPr marL="285750" indent="-285750">
              <a:buFont typeface="Arial" panose="020B0604020202020204" pitchFamily="34" charset="0"/>
              <a:buChar char="•"/>
            </a:pPr>
            <a:r>
              <a:rPr lang="en-US" dirty="0"/>
              <a:t>2/32 instances with 500-1000 customers have been solved. [Pessoa et al. 2020]</a:t>
            </a:r>
          </a:p>
          <a:p>
            <a:pPr marL="285750" indent="-285750">
              <a:buFont typeface="Arial" panose="020B0604020202020204" pitchFamily="34" charset="0"/>
              <a:buChar char="•"/>
            </a:pPr>
            <a:r>
              <a:rPr lang="en-US" dirty="0"/>
              <a:t>These are closer to the size that a real-world company might encounter.</a:t>
            </a:r>
          </a:p>
          <a:p>
            <a:pPr marL="285750" indent="-285750">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56CAD3CF-CC94-E984-DDC7-709FC49AC628}"/>
              </a:ext>
            </a:extLst>
          </p:cNvPr>
          <p:cNvSpPr/>
          <p:nvPr/>
        </p:nvSpPr>
        <p:spPr>
          <a:xfrm>
            <a:off x="704849" y="3707577"/>
            <a:ext cx="1619252" cy="56614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41ED49E-AE1F-79C3-94CF-6EF0DB9D7898}"/>
              </a:ext>
            </a:extLst>
          </p:cNvPr>
          <p:cNvSpPr txBox="1"/>
          <p:nvPr/>
        </p:nvSpPr>
        <p:spPr>
          <a:xfrm>
            <a:off x="457201" y="1063229"/>
            <a:ext cx="8229599" cy="646331"/>
          </a:xfrm>
          <a:prstGeom prst="rect">
            <a:avLst/>
          </a:prstGeom>
          <a:noFill/>
        </p:spPr>
        <p:txBody>
          <a:bodyPr wrap="square" rtlCol="0">
            <a:spAutoFit/>
          </a:bodyPr>
          <a:lstStyle/>
          <a:p>
            <a:r>
              <a:rPr lang="en-US" dirty="0">
                <a:solidFill>
                  <a:srgbClr val="0000FF"/>
                </a:solidFill>
              </a:rPr>
              <a:t>Computational Research for Vehicle Routing Problems:</a:t>
            </a:r>
          </a:p>
          <a:p>
            <a:pPr marL="285750" indent="-285750">
              <a:buFont typeface="Arial" panose="020B0604020202020204" pitchFamily="34" charset="0"/>
              <a:buChar char="•"/>
            </a:pPr>
            <a:r>
              <a:rPr lang="en-US" i="1" dirty="0"/>
              <a:t>Benchmark instances </a:t>
            </a:r>
            <a:r>
              <a:rPr lang="en-US" dirty="0"/>
              <a:t>are used to compare the performance of different methods.</a:t>
            </a:r>
          </a:p>
        </p:txBody>
      </p:sp>
    </p:spTree>
    <p:extLst>
      <p:ext uri="{BB962C8B-B14F-4D97-AF65-F5344CB8AC3E}">
        <p14:creationId xmlns:p14="http://schemas.microsoft.com/office/powerpoint/2010/main" val="40720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6021A-FFC9-4F68-5FF3-85E5802DA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885E3-A852-FE7B-9C8A-AA220CDC9797}"/>
              </a:ext>
            </a:extLst>
          </p:cNvPr>
          <p:cNvSpPr>
            <a:spLocks noGrp="1"/>
          </p:cNvSpPr>
          <p:nvPr>
            <p:ph type="title"/>
          </p:nvPr>
        </p:nvSpPr>
        <p:spPr/>
        <p:txBody>
          <a:bodyPr>
            <a:normAutofit/>
          </a:bodyPr>
          <a:lstStyle/>
          <a:p>
            <a:r>
              <a:rPr lang="en-US" dirty="0"/>
              <a:t>Column Elimination Model</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0BF94A8-C044-B615-AD74-B5BADB2A4F94}"/>
                  </a:ext>
                </a:extLst>
              </p:cNvPr>
              <p:cNvSpPr/>
              <p:nvPr/>
            </p:nvSpPr>
            <p:spPr>
              <a:xfrm>
                <a:off x="457207" y="1063229"/>
                <a:ext cx="8229593" cy="1754326"/>
              </a:xfrm>
              <a:prstGeom prst="rect">
                <a:avLst/>
              </a:prstGeom>
            </p:spPr>
            <p:txBody>
              <a:bodyPr wrap="square">
                <a:spAutoFit/>
              </a:bodyPr>
              <a:lstStyle/>
              <a:p>
                <a:r>
                  <a:rPr lang="en-US" dirty="0">
                    <a:solidFill>
                      <a:srgbClr val="0000FF"/>
                    </a:solidFill>
                  </a:rPr>
                  <a:t>Step 1 - Dynamic Program:</a:t>
                </a:r>
                <a:endParaRPr lang="en-US" dirty="0"/>
              </a:p>
              <a:p>
                <a:pPr marL="285750" indent="-285750">
                  <a:buFont typeface="Arial" panose="020B0604020202020204" pitchFamily="34" charset="0"/>
                  <a:buChar char="•"/>
                </a:pPr>
                <a:r>
                  <a:rPr lang="en-US" dirty="0"/>
                  <a:t>Enumerates the set of routes </a:t>
                </a:r>
                <a14:m>
                  <m:oMath xmlns:m="http://schemas.openxmlformats.org/officeDocument/2006/math">
                    <m:r>
                      <m:rPr>
                        <m:sty m:val="p"/>
                      </m:rPr>
                      <a:rPr lang="en-US">
                        <a:latin typeface="Cambria Math" panose="02040503050406030204" pitchFamily="18" charset="0"/>
                      </a:rPr>
                      <m:t>Ω</m:t>
                    </m:r>
                  </m:oMath>
                </a14:m>
                <a:r>
                  <a:rPr lang="en-US" dirty="0"/>
                  <a:t> as paths through a </a:t>
                </a:r>
                <a:r>
                  <a:rPr lang="en-US" i="1" dirty="0"/>
                  <a:t>state-transition graph</a:t>
                </a:r>
                <a:r>
                  <a:rPr lang="en-US" dirty="0"/>
                  <a:t>.</a:t>
                </a:r>
              </a:p>
              <a:p>
                <a:pPr marL="742950" lvl="1" indent="-285750">
                  <a:buFont typeface="Arial" panose="020B0604020202020204" pitchFamily="34" charset="0"/>
                  <a:buChar char="•"/>
                </a:pPr>
                <a:r>
                  <a:rPr lang="en-US" dirty="0"/>
                  <a:t>The states indicate the set of visited locations, current location, and load.</a:t>
                </a:r>
              </a:p>
              <a:p>
                <a:pPr marL="742950" lvl="1" indent="-285750">
                  <a:buFont typeface="Arial" panose="020B0604020202020204" pitchFamily="34" charset="0"/>
                  <a:buChar char="•"/>
                </a:pPr>
                <a:r>
                  <a:rPr lang="en-US" dirty="0"/>
                  <a:t>The initial state is {}, 0, 0, meaning that the vehicle starts at the depot.</a:t>
                </a:r>
              </a:p>
              <a:p>
                <a:pPr marL="742950" lvl="1" indent="-285750">
                  <a:buFont typeface="Arial" panose="020B0604020202020204" pitchFamily="34" charset="0"/>
                  <a:buChar char="•"/>
                </a:pPr>
                <a:r>
                  <a:rPr lang="en-US" dirty="0"/>
                  <a:t>The arcs indicate travelling to the next location, which updates the state.</a:t>
                </a:r>
              </a:p>
              <a:p>
                <a:pPr marL="285750" indent="-285750">
                  <a:buFont typeface="Arial" panose="020B0604020202020204" pitchFamily="34" charset="0"/>
                  <a:buChar char="•"/>
                </a:pPr>
                <a:r>
                  <a:rPr lang="en-US" dirty="0"/>
                  <a:t>A path from the initial state to terminal state is feasible route.</a:t>
                </a:r>
              </a:p>
            </p:txBody>
          </p:sp>
        </mc:Choice>
        <mc:Fallback xmlns="">
          <p:sp>
            <p:nvSpPr>
              <p:cNvPr id="3" name="Rectangle 2">
                <a:extLst>
                  <a:ext uri="{FF2B5EF4-FFF2-40B4-BE49-F238E27FC236}">
                    <a16:creationId xmlns:a16="http://schemas.microsoft.com/office/drawing/2014/main" id="{A0BF94A8-C044-B615-AD74-B5BADB2A4F94}"/>
                  </a:ext>
                </a:extLst>
              </p:cNvPr>
              <p:cNvSpPr>
                <a:spLocks noRot="1" noChangeAspect="1" noMove="1" noResize="1" noEditPoints="1" noAdjustHandles="1" noChangeArrowheads="1" noChangeShapeType="1" noTextEdit="1"/>
              </p:cNvSpPr>
              <p:nvPr/>
            </p:nvSpPr>
            <p:spPr>
              <a:xfrm>
                <a:off x="457207" y="1063229"/>
                <a:ext cx="8229593" cy="1754326"/>
              </a:xfrm>
              <a:prstGeom prst="rect">
                <a:avLst/>
              </a:prstGeom>
              <a:blipFill>
                <a:blip r:embed="rId3"/>
                <a:stretch>
                  <a:fillRect l="-617" t="-1439" b="-5036"/>
                </a:stretch>
              </a:blipFill>
            </p:spPr>
            <p:txBody>
              <a:bodyPr/>
              <a:lstStyle/>
              <a:p>
                <a:r>
                  <a:rPr lang="en-US">
                    <a:noFill/>
                  </a:rPr>
                  <a:t> </a:t>
                </a:r>
              </a:p>
            </p:txBody>
          </p:sp>
        </mc:Fallback>
      </mc:AlternateContent>
      <p:pic>
        <p:nvPicPr>
          <p:cNvPr id="5" name="Picture 4" descr="A diagram of a network&#10;&#10;AI-generated content may be incorrect.">
            <a:extLst>
              <a:ext uri="{FF2B5EF4-FFF2-40B4-BE49-F238E27FC236}">
                <a16:creationId xmlns:a16="http://schemas.microsoft.com/office/drawing/2014/main" id="{E6E29A0D-372F-8659-B102-1B80189EA193}"/>
              </a:ext>
            </a:extLst>
          </p:cNvPr>
          <p:cNvPicPr>
            <a:picLocks noChangeAspect="1"/>
          </p:cNvPicPr>
          <p:nvPr/>
        </p:nvPicPr>
        <p:blipFill>
          <a:blip r:embed="rId4"/>
          <a:srcRect l="4205" t="3989" b="5464"/>
          <a:stretch/>
        </p:blipFill>
        <p:spPr>
          <a:xfrm>
            <a:off x="4036966" y="2853237"/>
            <a:ext cx="3044785" cy="1867946"/>
          </a:xfrm>
          <a:prstGeom prst="rect">
            <a:avLst/>
          </a:prstGeom>
        </p:spPr>
      </p:pic>
      <p:pic>
        <p:nvPicPr>
          <p:cNvPr id="7" name="Picture 6" descr="A white circle with black text&#10;&#10;AI-generated content may be incorrect.">
            <a:extLst>
              <a:ext uri="{FF2B5EF4-FFF2-40B4-BE49-F238E27FC236}">
                <a16:creationId xmlns:a16="http://schemas.microsoft.com/office/drawing/2014/main" id="{4677B540-58C5-1F9D-F8FE-49115E354483}"/>
              </a:ext>
            </a:extLst>
          </p:cNvPr>
          <p:cNvPicPr>
            <a:picLocks noChangeAspect="1"/>
          </p:cNvPicPr>
          <p:nvPr/>
        </p:nvPicPr>
        <p:blipFill>
          <a:blip r:embed="rId5"/>
          <a:stretch>
            <a:fillRect/>
          </a:stretch>
        </p:blipFill>
        <p:spPr>
          <a:xfrm>
            <a:off x="1359674" y="2938962"/>
            <a:ext cx="1774825" cy="1252288"/>
          </a:xfrm>
          <a:prstGeom prst="rect">
            <a:avLst/>
          </a:prstGeom>
        </p:spPr>
      </p:pic>
      <p:sp>
        <p:nvSpPr>
          <p:cNvPr id="4" name="Rectangle 3">
            <a:extLst>
              <a:ext uri="{FF2B5EF4-FFF2-40B4-BE49-F238E27FC236}">
                <a16:creationId xmlns:a16="http://schemas.microsoft.com/office/drawing/2014/main" id="{C6BBE637-FB1E-0B91-30F8-E1CBBADB8ECA}"/>
              </a:ext>
            </a:extLst>
          </p:cNvPr>
          <p:cNvSpPr/>
          <p:nvPr/>
        </p:nvSpPr>
        <p:spPr>
          <a:xfrm>
            <a:off x="457207" y="4607563"/>
            <a:ext cx="8229593" cy="215444"/>
          </a:xfrm>
          <a:prstGeom prst="rect">
            <a:avLst/>
          </a:prstGeom>
        </p:spPr>
        <p:txBody>
          <a:bodyPr wrap="square">
            <a:spAutoFit/>
          </a:bodyPr>
          <a:lstStyle/>
          <a:p>
            <a:r>
              <a:rPr lang="en-US" sz="800" dirty="0"/>
              <a:t>*The state-transition graph omits some arcs that go directly to the depot.</a:t>
            </a:r>
          </a:p>
        </p:txBody>
      </p:sp>
    </p:spTree>
    <p:extLst>
      <p:ext uri="{BB962C8B-B14F-4D97-AF65-F5344CB8AC3E}">
        <p14:creationId xmlns:p14="http://schemas.microsoft.com/office/powerpoint/2010/main" val="3544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363B6-9416-1825-72D5-E74C56B26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72C63-44FA-BDC3-116F-6F015ACDA83D}"/>
              </a:ext>
            </a:extLst>
          </p:cNvPr>
          <p:cNvSpPr>
            <a:spLocks noGrp="1"/>
          </p:cNvSpPr>
          <p:nvPr>
            <p:ph type="title"/>
          </p:nvPr>
        </p:nvSpPr>
        <p:spPr/>
        <p:txBody>
          <a:bodyPr>
            <a:normAutofit/>
          </a:bodyPr>
          <a:lstStyle/>
          <a:p>
            <a:r>
              <a:rPr lang="en-US" dirty="0"/>
              <a:t>Column Elimination Model</a:t>
            </a:r>
          </a:p>
        </p:txBody>
      </p:sp>
      <p:pic>
        <p:nvPicPr>
          <p:cNvPr id="6" name="Picture 5" descr="A picture containing text, font, receipt, handwriting&#10;&#10;Description automatically generated">
            <a:extLst>
              <a:ext uri="{FF2B5EF4-FFF2-40B4-BE49-F238E27FC236}">
                <a16:creationId xmlns:a16="http://schemas.microsoft.com/office/drawing/2014/main" id="{F52EA1B4-4D3F-0897-2490-BD4B6AB822EF}"/>
              </a:ext>
            </a:extLst>
          </p:cNvPr>
          <p:cNvPicPr>
            <a:picLocks noChangeAspect="1"/>
          </p:cNvPicPr>
          <p:nvPr/>
        </p:nvPicPr>
        <p:blipFill>
          <a:blip r:embed="rId3"/>
          <a:stretch>
            <a:fillRect/>
          </a:stretch>
        </p:blipFill>
        <p:spPr>
          <a:xfrm>
            <a:off x="3944450" y="2481084"/>
            <a:ext cx="4727761" cy="1991941"/>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072FCB6-D61A-392C-E586-EC2675A1CE32}"/>
                  </a:ext>
                </a:extLst>
              </p:cNvPr>
              <p:cNvSpPr/>
              <p:nvPr/>
            </p:nvSpPr>
            <p:spPr>
              <a:xfrm>
                <a:off x="457207" y="1063229"/>
                <a:ext cx="8229593" cy="1477328"/>
              </a:xfrm>
              <a:prstGeom prst="rect">
                <a:avLst/>
              </a:prstGeom>
            </p:spPr>
            <p:txBody>
              <a:bodyPr wrap="square">
                <a:spAutoFit/>
              </a:bodyPr>
              <a:lstStyle/>
              <a:p>
                <a:r>
                  <a:rPr lang="en-US" dirty="0">
                    <a:solidFill>
                      <a:srgbClr val="0000FF"/>
                    </a:solidFill>
                  </a:rPr>
                  <a:t>Step 2 - Arc Flow Model:</a:t>
                </a:r>
                <a:endParaRPr lang="en-US" dirty="0"/>
              </a:p>
              <a:p>
                <a:pPr marL="285750" indent="-285750">
                  <a:buFont typeface="Arial" panose="020B0604020202020204" pitchFamily="34" charset="0"/>
                  <a:buChar char="•"/>
                </a:pPr>
                <a:r>
                  <a:rPr lang="en-US" dirty="0"/>
                  <a:t>An arc flow model is an integer linear program based on the state-transition graph.</a:t>
                </a:r>
              </a:p>
              <a:p>
                <a:pPr marL="285750" indent="-285750">
                  <a:buFont typeface="Arial" panose="020B0604020202020204" pitchFamily="34" charset="0"/>
                  <a:buChar char="•"/>
                </a:pPr>
                <a:r>
                  <a:rPr lang="en-US" dirty="0"/>
                  <a:t>There is a variable </a:t>
                </a:r>
                <a14:m>
                  <m:oMath xmlns:m="http://schemas.openxmlformats.org/officeDocument/2006/math">
                    <m:r>
                      <a:rPr lang="en-US" i="1" dirty="0" smtClean="0">
                        <a:latin typeface="Cambria Math" panose="02040503050406030204" pitchFamily="18" charset="0"/>
                      </a:rPr>
                      <m:t>𝑦</m:t>
                    </m:r>
                    <m:r>
                      <a:rPr lang="en-US" i="1" baseline="-25000" dirty="0" smtClean="0">
                        <a:latin typeface="Cambria Math" panose="02040503050406030204" pitchFamily="18" charset="0"/>
                      </a:rPr>
                      <m:t>𝑎</m:t>
                    </m:r>
                  </m:oMath>
                </a14:m>
                <a:r>
                  <a:rPr lang="en-US" baseline="-25000" dirty="0"/>
                  <a:t> </a:t>
                </a:r>
                <a:r>
                  <a:rPr lang="en-US" dirty="0"/>
                  <a:t>for each arc in the state-transition graph.</a:t>
                </a:r>
              </a:p>
              <a:p>
                <a:pPr marL="285750" indent="-285750">
                  <a:buFont typeface="Arial" panose="020B0604020202020204" pitchFamily="34" charset="0"/>
                  <a:buChar char="•"/>
                </a:pPr>
                <a:r>
                  <a:rPr lang="en-US" dirty="0"/>
                  <a:t>A solution is </a:t>
                </a:r>
                <a14:m>
                  <m:oMath xmlns:m="http://schemas.openxmlformats.org/officeDocument/2006/math">
                    <m:r>
                      <a:rPr lang="en-US" i="1" dirty="0" smtClean="0">
                        <a:latin typeface="Cambria Math" panose="02040503050406030204" pitchFamily="18" charset="0"/>
                      </a:rPr>
                      <m:t>𝐾</m:t>
                    </m:r>
                  </m:oMath>
                </a14:m>
                <a:r>
                  <a:rPr lang="en-US" dirty="0"/>
                  <a:t> paths, each from root to terminal, such that each location is visited by one path.</a:t>
                </a:r>
              </a:p>
            </p:txBody>
          </p:sp>
        </mc:Choice>
        <mc:Fallback xmlns="">
          <p:sp>
            <p:nvSpPr>
              <p:cNvPr id="3" name="Rectangle 2">
                <a:extLst>
                  <a:ext uri="{FF2B5EF4-FFF2-40B4-BE49-F238E27FC236}">
                    <a16:creationId xmlns:a16="http://schemas.microsoft.com/office/drawing/2014/main" id="{8072FCB6-D61A-392C-E586-EC2675A1CE32}"/>
                  </a:ext>
                </a:extLst>
              </p:cNvPr>
              <p:cNvSpPr>
                <a:spLocks noRot="1" noChangeAspect="1" noMove="1" noResize="1" noEditPoints="1" noAdjustHandles="1" noChangeArrowheads="1" noChangeShapeType="1" noTextEdit="1"/>
              </p:cNvSpPr>
              <p:nvPr/>
            </p:nvSpPr>
            <p:spPr>
              <a:xfrm>
                <a:off x="457207" y="1063229"/>
                <a:ext cx="8229593" cy="1477328"/>
              </a:xfrm>
              <a:prstGeom prst="rect">
                <a:avLst/>
              </a:prstGeom>
              <a:blipFill>
                <a:blip r:embed="rId4"/>
                <a:stretch>
                  <a:fillRect l="-617" t="-1695" b="-5085"/>
                </a:stretch>
              </a:blipFill>
            </p:spPr>
            <p:txBody>
              <a:bodyPr/>
              <a:lstStyle/>
              <a:p>
                <a:r>
                  <a:rPr lang="en-US">
                    <a:noFill/>
                  </a:rPr>
                  <a:t> </a:t>
                </a:r>
              </a:p>
            </p:txBody>
          </p:sp>
        </mc:Fallback>
      </mc:AlternateContent>
      <p:pic>
        <p:nvPicPr>
          <p:cNvPr id="5" name="Picture 4" descr="A diagram of a network&#10;&#10;AI-generated content may be incorrect.">
            <a:extLst>
              <a:ext uri="{FF2B5EF4-FFF2-40B4-BE49-F238E27FC236}">
                <a16:creationId xmlns:a16="http://schemas.microsoft.com/office/drawing/2014/main" id="{C7A6EE92-CA1B-48AB-AA98-3EB3E732B958}"/>
              </a:ext>
            </a:extLst>
          </p:cNvPr>
          <p:cNvPicPr>
            <a:picLocks noChangeAspect="1"/>
          </p:cNvPicPr>
          <p:nvPr/>
        </p:nvPicPr>
        <p:blipFill>
          <a:blip r:embed="rId5"/>
          <a:srcRect l="4205" t="3989" b="5464"/>
          <a:stretch/>
        </p:blipFill>
        <p:spPr>
          <a:xfrm>
            <a:off x="981223" y="2655114"/>
            <a:ext cx="2963227" cy="1817911"/>
          </a:xfrm>
          <a:prstGeom prst="rect">
            <a:avLst/>
          </a:prstGeom>
        </p:spPr>
      </p:pic>
      <p:sp>
        <p:nvSpPr>
          <p:cNvPr id="4" name="TextBox 3">
            <a:extLst>
              <a:ext uri="{FF2B5EF4-FFF2-40B4-BE49-F238E27FC236}">
                <a16:creationId xmlns:a16="http://schemas.microsoft.com/office/drawing/2014/main" id="{89ED1AFF-91F2-2F02-8DA4-6E81F1650D9C}"/>
              </a:ext>
            </a:extLst>
          </p:cNvPr>
          <p:cNvSpPr txBox="1"/>
          <p:nvPr/>
        </p:nvSpPr>
        <p:spPr>
          <a:xfrm>
            <a:off x="6630003" y="4473025"/>
            <a:ext cx="2132998" cy="369332"/>
          </a:xfrm>
          <a:prstGeom prst="rect">
            <a:avLst/>
          </a:prstGeom>
          <a:noFill/>
        </p:spPr>
        <p:txBody>
          <a:bodyPr wrap="square" rtlCol="0">
            <a:spAutoFit/>
          </a:bodyPr>
          <a:lstStyle/>
          <a:p>
            <a:r>
              <a:rPr lang="en-US" dirty="0"/>
              <a:t>[de Lima et al. 2020]</a:t>
            </a:r>
          </a:p>
        </p:txBody>
      </p:sp>
    </p:spTree>
    <p:extLst>
      <p:ext uri="{BB962C8B-B14F-4D97-AF65-F5344CB8AC3E}">
        <p14:creationId xmlns:p14="http://schemas.microsoft.com/office/powerpoint/2010/main" val="327285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C462-6259-34A2-9DB6-DB9D1F08D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AACB5-CF5C-0EFE-76B1-99D2A055CC5D}"/>
              </a:ext>
            </a:extLst>
          </p:cNvPr>
          <p:cNvSpPr>
            <a:spLocks noGrp="1"/>
          </p:cNvSpPr>
          <p:nvPr>
            <p:ph type="title"/>
          </p:nvPr>
        </p:nvSpPr>
        <p:spPr/>
        <p:txBody>
          <a:bodyPr>
            <a:normAutofit/>
          </a:bodyPr>
          <a:lstStyle/>
          <a:p>
            <a:r>
              <a:rPr lang="en-US" dirty="0"/>
              <a:t>Column Elimination Model</a:t>
            </a:r>
          </a:p>
        </p:txBody>
      </p:sp>
      <p:pic>
        <p:nvPicPr>
          <p:cNvPr id="6" name="Picture 5" descr="A picture containing text, font, receipt, handwriting&#10;&#10;Description automatically generated">
            <a:extLst>
              <a:ext uri="{FF2B5EF4-FFF2-40B4-BE49-F238E27FC236}">
                <a16:creationId xmlns:a16="http://schemas.microsoft.com/office/drawing/2014/main" id="{A0B3D54A-7345-750C-45C0-9C07E0089B3D}"/>
              </a:ext>
            </a:extLst>
          </p:cNvPr>
          <p:cNvPicPr>
            <a:picLocks noChangeAspect="1"/>
          </p:cNvPicPr>
          <p:nvPr/>
        </p:nvPicPr>
        <p:blipFill>
          <a:blip r:embed="rId3"/>
          <a:stretch>
            <a:fillRect/>
          </a:stretch>
        </p:blipFill>
        <p:spPr>
          <a:xfrm>
            <a:off x="2797093" y="2735025"/>
            <a:ext cx="2066852" cy="870824"/>
          </a:xfrm>
          <a:prstGeom prst="rect">
            <a:avLst/>
          </a:prstGeom>
        </p:spPr>
      </p:pic>
      <p:pic>
        <p:nvPicPr>
          <p:cNvPr id="4" name="Picture 3" descr="A close-up of a white background&#10;&#10;Description automatically generated">
            <a:extLst>
              <a:ext uri="{FF2B5EF4-FFF2-40B4-BE49-F238E27FC236}">
                <a16:creationId xmlns:a16="http://schemas.microsoft.com/office/drawing/2014/main" id="{ECDB515B-63AD-9B22-1E27-712964F79AE9}"/>
              </a:ext>
            </a:extLst>
          </p:cNvPr>
          <p:cNvPicPr>
            <a:picLocks noChangeAspect="1"/>
          </p:cNvPicPr>
          <p:nvPr/>
        </p:nvPicPr>
        <p:blipFill>
          <a:blip r:embed="rId4"/>
          <a:srcRect t="7013" b="4469"/>
          <a:stretch/>
        </p:blipFill>
        <p:spPr>
          <a:xfrm>
            <a:off x="5399907" y="2726318"/>
            <a:ext cx="3174285" cy="788979"/>
          </a:xfrm>
          <a:prstGeom prst="rect">
            <a:avLst/>
          </a:prstGeom>
        </p:spPr>
      </p:pic>
      <p:sp>
        <p:nvSpPr>
          <p:cNvPr id="9" name="Rectangle 8">
            <a:extLst>
              <a:ext uri="{FF2B5EF4-FFF2-40B4-BE49-F238E27FC236}">
                <a16:creationId xmlns:a16="http://schemas.microsoft.com/office/drawing/2014/main" id="{E8E506F3-701B-F28E-6F25-4736E5AF1ACF}"/>
              </a:ext>
            </a:extLst>
          </p:cNvPr>
          <p:cNvSpPr/>
          <p:nvPr/>
        </p:nvSpPr>
        <p:spPr>
          <a:xfrm>
            <a:off x="457207" y="1063229"/>
            <a:ext cx="8229593" cy="1200329"/>
          </a:xfrm>
          <a:prstGeom prst="rect">
            <a:avLst/>
          </a:prstGeom>
        </p:spPr>
        <p:txBody>
          <a:bodyPr wrap="square">
            <a:spAutoFit/>
          </a:bodyPr>
          <a:lstStyle/>
          <a:p>
            <a:r>
              <a:rPr lang="en-US" dirty="0">
                <a:solidFill>
                  <a:srgbClr val="0000FF"/>
                </a:solidFill>
              </a:rPr>
              <a:t>The Arc Flow Model is Equivalent to the Column Generation-Based Model:</a:t>
            </a:r>
          </a:p>
          <a:p>
            <a:pPr marL="285750" indent="-285750">
              <a:buFont typeface="Arial" panose="020B0604020202020204" pitchFamily="34" charset="0"/>
              <a:buChar char="•"/>
            </a:pPr>
            <a:r>
              <a:rPr lang="en-US" dirty="0"/>
              <a:t>The set of solutions are the same.</a:t>
            </a:r>
          </a:p>
          <a:p>
            <a:pPr marL="285750" indent="-285750">
              <a:buFont typeface="Arial" panose="020B0604020202020204" pitchFamily="34" charset="0"/>
              <a:buChar char="•"/>
            </a:pPr>
            <a:r>
              <a:rPr lang="en-US" dirty="0"/>
              <a:t>The solution values for this set of solutions are the same. </a:t>
            </a:r>
          </a:p>
          <a:p>
            <a:endParaRPr lang="en-US" dirty="0"/>
          </a:p>
        </p:txBody>
      </p:sp>
      <p:sp>
        <p:nvSpPr>
          <p:cNvPr id="7" name="Rectangle 6">
            <a:extLst>
              <a:ext uri="{FF2B5EF4-FFF2-40B4-BE49-F238E27FC236}">
                <a16:creationId xmlns:a16="http://schemas.microsoft.com/office/drawing/2014/main" id="{64B48B06-1B99-F0E8-E5B1-5952BC0B01D1}"/>
              </a:ext>
            </a:extLst>
          </p:cNvPr>
          <p:cNvSpPr/>
          <p:nvPr/>
        </p:nvSpPr>
        <p:spPr>
          <a:xfrm>
            <a:off x="4976365" y="2891865"/>
            <a:ext cx="311122" cy="369332"/>
          </a:xfrm>
          <a:prstGeom prst="rect">
            <a:avLst/>
          </a:prstGeom>
        </p:spPr>
        <p:txBody>
          <a:bodyPr wrap="square">
            <a:spAutoFit/>
          </a:bodyPr>
          <a:lstStyle/>
          <a:p>
            <a:r>
              <a:rPr lang="en-US" dirty="0"/>
              <a:t>=</a:t>
            </a:r>
          </a:p>
        </p:txBody>
      </p:sp>
      <p:sp>
        <p:nvSpPr>
          <p:cNvPr id="8" name="Rectangle 7">
            <a:extLst>
              <a:ext uri="{FF2B5EF4-FFF2-40B4-BE49-F238E27FC236}">
                <a16:creationId xmlns:a16="http://schemas.microsoft.com/office/drawing/2014/main" id="{91E08DD0-68D8-B697-BDA1-E8DBC5C9AB42}"/>
              </a:ext>
            </a:extLst>
          </p:cNvPr>
          <p:cNvSpPr/>
          <p:nvPr/>
        </p:nvSpPr>
        <p:spPr>
          <a:xfrm>
            <a:off x="2336325" y="2891865"/>
            <a:ext cx="385574" cy="369332"/>
          </a:xfrm>
          <a:prstGeom prst="rect">
            <a:avLst/>
          </a:prstGeom>
        </p:spPr>
        <p:txBody>
          <a:bodyPr wrap="square">
            <a:spAutoFit/>
          </a:bodyPr>
          <a:lstStyle/>
          <a:p>
            <a:r>
              <a:rPr lang="en-US" dirty="0"/>
              <a:t>+</a:t>
            </a:r>
          </a:p>
        </p:txBody>
      </p:sp>
      <p:pic>
        <p:nvPicPr>
          <p:cNvPr id="5" name="Picture 4" descr="A diagram of a network&#10;&#10;AI-generated content may be incorrect.">
            <a:extLst>
              <a:ext uri="{FF2B5EF4-FFF2-40B4-BE49-F238E27FC236}">
                <a16:creationId xmlns:a16="http://schemas.microsoft.com/office/drawing/2014/main" id="{63753000-456B-8C18-E348-5E6184A020E3}"/>
              </a:ext>
            </a:extLst>
          </p:cNvPr>
          <p:cNvPicPr>
            <a:picLocks noChangeAspect="1"/>
          </p:cNvPicPr>
          <p:nvPr/>
        </p:nvPicPr>
        <p:blipFill>
          <a:blip r:embed="rId5"/>
          <a:srcRect l="4205" t="3989" b="5464"/>
          <a:stretch/>
        </p:blipFill>
        <p:spPr>
          <a:xfrm>
            <a:off x="457200" y="2528464"/>
            <a:ext cx="1931059" cy="1184686"/>
          </a:xfrm>
          <a:prstGeom prst="rect">
            <a:avLst/>
          </a:prstGeom>
        </p:spPr>
      </p:pic>
    </p:spTree>
    <p:extLst>
      <p:ext uri="{BB962C8B-B14F-4D97-AF65-F5344CB8AC3E}">
        <p14:creationId xmlns:p14="http://schemas.microsoft.com/office/powerpoint/2010/main" val="209328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E89C6-127C-95D7-8F0B-16AD8BD0C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DE4F4-28B2-9CD1-6787-FB35A9BFAF52}"/>
              </a:ext>
            </a:extLst>
          </p:cNvPr>
          <p:cNvSpPr>
            <a:spLocks noGrp="1"/>
          </p:cNvSpPr>
          <p:nvPr>
            <p:ph type="title"/>
          </p:nvPr>
        </p:nvSpPr>
        <p:spPr/>
        <p:txBody>
          <a:bodyPr>
            <a:normAutofit/>
          </a:bodyPr>
          <a:lstStyle/>
          <a:p>
            <a:r>
              <a:rPr lang="en-US" dirty="0"/>
              <a:t>Column Elimination Model</a:t>
            </a:r>
          </a:p>
        </p:txBody>
      </p:sp>
      <p:pic>
        <p:nvPicPr>
          <p:cNvPr id="6" name="Picture 5" descr="A picture containing text, font, receipt, handwriting&#10;&#10;Description automatically generated">
            <a:extLst>
              <a:ext uri="{FF2B5EF4-FFF2-40B4-BE49-F238E27FC236}">
                <a16:creationId xmlns:a16="http://schemas.microsoft.com/office/drawing/2014/main" id="{1E315C5C-8E9A-8377-C836-AB35F13EAE28}"/>
              </a:ext>
            </a:extLst>
          </p:cNvPr>
          <p:cNvPicPr>
            <a:picLocks noChangeAspect="1"/>
          </p:cNvPicPr>
          <p:nvPr/>
        </p:nvPicPr>
        <p:blipFill>
          <a:blip r:embed="rId3"/>
          <a:stretch>
            <a:fillRect/>
          </a:stretch>
        </p:blipFill>
        <p:spPr>
          <a:xfrm>
            <a:off x="4207170" y="3538668"/>
            <a:ext cx="2943688" cy="1240260"/>
          </a:xfrm>
          <a:prstGeom prst="rect">
            <a:avLst/>
          </a:prstGeom>
        </p:spPr>
      </p:pic>
      <p:sp>
        <p:nvSpPr>
          <p:cNvPr id="9" name="Rectangle 8">
            <a:extLst>
              <a:ext uri="{FF2B5EF4-FFF2-40B4-BE49-F238E27FC236}">
                <a16:creationId xmlns:a16="http://schemas.microsoft.com/office/drawing/2014/main" id="{72BB0AAA-AB30-2044-FABB-650E29089F67}"/>
              </a:ext>
            </a:extLst>
          </p:cNvPr>
          <p:cNvSpPr/>
          <p:nvPr/>
        </p:nvSpPr>
        <p:spPr>
          <a:xfrm>
            <a:off x="457207" y="1063229"/>
            <a:ext cx="8229593" cy="2585323"/>
          </a:xfrm>
          <a:prstGeom prst="rect">
            <a:avLst/>
          </a:prstGeom>
        </p:spPr>
        <p:txBody>
          <a:bodyPr wrap="square">
            <a:spAutoFit/>
          </a:bodyPr>
          <a:lstStyle/>
          <a:p>
            <a:r>
              <a:rPr lang="en-US" dirty="0">
                <a:solidFill>
                  <a:srgbClr val="0000FF"/>
                </a:solidFill>
              </a:rPr>
              <a:t>Arc Flow Model Notes:</a:t>
            </a:r>
          </a:p>
          <a:p>
            <a:pPr marL="285750" indent="-285750">
              <a:buFont typeface="Arial" panose="020B0604020202020204" pitchFamily="34" charset="0"/>
              <a:buChar char="•"/>
            </a:pPr>
            <a:r>
              <a:rPr lang="en-US" dirty="0"/>
              <a:t>The arc flow model is expressive.</a:t>
            </a:r>
          </a:p>
          <a:p>
            <a:pPr marL="742950" lvl="1" indent="-285750">
              <a:buFont typeface="Arial" panose="020B0604020202020204" pitchFamily="34" charset="0"/>
              <a:buChar char="•"/>
            </a:pPr>
            <a:r>
              <a:rPr lang="en-US" dirty="0"/>
              <a:t>It has a variable for each arc instead of each path.</a:t>
            </a:r>
          </a:p>
          <a:p>
            <a:pPr marL="285750" indent="-285750">
              <a:buFont typeface="Arial" panose="020B0604020202020204" pitchFamily="34" charset="0"/>
              <a:buChar char="•"/>
            </a:pPr>
            <a:r>
              <a:rPr lang="en-US" dirty="0"/>
              <a:t>The arc flow model has fewer variables than the column generation-based model.</a:t>
            </a:r>
          </a:p>
          <a:p>
            <a:pPr marL="742950" lvl="1" indent="-285750">
              <a:buFont typeface="Arial" panose="020B0604020202020204" pitchFamily="34" charset="0"/>
              <a:buChar char="•"/>
            </a:pPr>
            <a:r>
              <a:rPr lang="en-US" dirty="0"/>
              <a:t>But it can still be too large for an </a:t>
            </a:r>
            <a:r>
              <a:rPr lang="en-US" i="1" dirty="0"/>
              <a:t>off-the-shelf linear programming solver</a:t>
            </a:r>
            <a:r>
              <a:rPr lang="en-US" dirty="0"/>
              <a:t> to directly solve the model.</a:t>
            </a:r>
          </a:p>
          <a:p>
            <a:pPr marL="742950" lvl="1" indent="-285750">
              <a:buFont typeface="Arial" panose="020B0604020202020204" pitchFamily="34" charset="0"/>
              <a:buChar char="•"/>
            </a:pPr>
            <a:r>
              <a:rPr lang="en-US" dirty="0"/>
              <a:t>Column elimination aims to overcome the large size of the arc flow model by working with smaller relaxations of the arc flow model.</a:t>
            </a:r>
          </a:p>
          <a:p>
            <a:endParaRPr lang="en-US" dirty="0"/>
          </a:p>
        </p:txBody>
      </p:sp>
      <p:sp>
        <p:nvSpPr>
          <p:cNvPr id="8" name="Rectangle 7">
            <a:extLst>
              <a:ext uri="{FF2B5EF4-FFF2-40B4-BE49-F238E27FC236}">
                <a16:creationId xmlns:a16="http://schemas.microsoft.com/office/drawing/2014/main" id="{3C74E78B-8C85-31CE-F1CA-A2EBE9BA6F56}"/>
              </a:ext>
            </a:extLst>
          </p:cNvPr>
          <p:cNvSpPr/>
          <p:nvPr/>
        </p:nvSpPr>
        <p:spPr>
          <a:xfrm>
            <a:off x="3535551" y="3845314"/>
            <a:ext cx="385574" cy="369332"/>
          </a:xfrm>
          <a:prstGeom prst="rect">
            <a:avLst/>
          </a:prstGeom>
        </p:spPr>
        <p:txBody>
          <a:bodyPr wrap="square">
            <a:spAutoFit/>
          </a:bodyPr>
          <a:lstStyle/>
          <a:p>
            <a:r>
              <a:rPr lang="en-US" dirty="0"/>
              <a:t>+</a:t>
            </a:r>
          </a:p>
        </p:txBody>
      </p:sp>
      <p:pic>
        <p:nvPicPr>
          <p:cNvPr id="5" name="Picture 4" descr="A diagram of a network&#10;&#10;AI-generated content may be incorrect.">
            <a:extLst>
              <a:ext uri="{FF2B5EF4-FFF2-40B4-BE49-F238E27FC236}">
                <a16:creationId xmlns:a16="http://schemas.microsoft.com/office/drawing/2014/main" id="{25BC2E7A-2DD9-D9E3-637C-9329C87148E4}"/>
              </a:ext>
            </a:extLst>
          </p:cNvPr>
          <p:cNvPicPr>
            <a:picLocks noChangeAspect="1"/>
          </p:cNvPicPr>
          <p:nvPr/>
        </p:nvPicPr>
        <p:blipFill>
          <a:blip r:embed="rId4"/>
          <a:srcRect l="4205" t="3989" b="5464"/>
          <a:stretch/>
        </p:blipFill>
        <p:spPr>
          <a:xfrm>
            <a:off x="1234467" y="3538668"/>
            <a:ext cx="2144812" cy="1315821"/>
          </a:xfrm>
          <a:prstGeom prst="rect">
            <a:avLst/>
          </a:prstGeom>
        </p:spPr>
      </p:pic>
    </p:spTree>
    <p:extLst>
      <p:ext uri="{BB962C8B-B14F-4D97-AF65-F5344CB8AC3E}">
        <p14:creationId xmlns:p14="http://schemas.microsoft.com/office/powerpoint/2010/main" val="385464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AB1C-2339-1163-C614-09CC2EC38E03}"/>
              </a:ext>
            </a:extLst>
          </p:cNvPr>
          <p:cNvSpPr>
            <a:spLocks noGrp="1"/>
          </p:cNvSpPr>
          <p:nvPr>
            <p:ph type="title"/>
          </p:nvPr>
        </p:nvSpPr>
        <p:spPr/>
        <p:txBody>
          <a:bodyPr>
            <a:normAutofit/>
          </a:bodyPr>
          <a:lstStyle/>
          <a:p>
            <a:r>
              <a:rPr lang="en-US" dirty="0"/>
              <a:t>Column Elimination Method</a:t>
            </a:r>
          </a:p>
        </p:txBody>
      </p:sp>
      <p:sp>
        <p:nvSpPr>
          <p:cNvPr id="4" name="Rectangle 3">
            <a:extLst>
              <a:ext uri="{FF2B5EF4-FFF2-40B4-BE49-F238E27FC236}">
                <a16:creationId xmlns:a16="http://schemas.microsoft.com/office/drawing/2014/main" id="{E24121DF-EAC1-ABDD-2E93-74AD48CE92BC}"/>
              </a:ext>
            </a:extLst>
          </p:cNvPr>
          <p:cNvSpPr/>
          <p:nvPr/>
        </p:nvSpPr>
        <p:spPr>
          <a:xfrm>
            <a:off x="457207" y="1063229"/>
            <a:ext cx="8229593" cy="1477328"/>
          </a:xfrm>
          <a:prstGeom prst="rect">
            <a:avLst/>
          </a:prstGeom>
        </p:spPr>
        <p:txBody>
          <a:bodyPr wrap="square">
            <a:spAutoFit/>
          </a:bodyPr>
          <a:lstStyle/>
          <a:p>
            <a:r>
              <a:rPr lang="en-US" dirty="0">
                <a:solidFill>
                  <a:srgbClr val="0000FF"/>
                </a:solidFill>
              </a:rPr>
              <a:t>Step 1 - Create a Relaxed Dynamic Program:</a:t>
            </a:r>
            <a:endParaRPr lang="en-US" dirty="0"/>
          </a:p>
          <a:p>
            <a:pPr marL="342900" indent="-342900">
              <a:buFont typeface="Arial" panose="020B0604020202020204" pitchFamily="34" charset="0"/>
              <a:buChar char="•"/>
            </a:pPr>
            <a:r>
              <a:rPr lang="en-US" dirty="0"/>
              <a:t>The </a:t>
            </a:r>
            <a:r>
              <a:rPr lang="en-US" i="1" dirty="0"/>
              <a:t>relaxed dynamic program </a:t>
            </a:r>
            <a:r>
              <a:rPr lang="en-US" dirty="0"/>
              <a:t>below has states that only remember the last visited location, which allows some paths to visit a location multiple times.</a:t>
            </a:r>
          </a:p>
          <a:p>
            <a:pPr marL="800100" lvl="1" indent="-342900">
              <a:buFont typeface="Arial" panose="020B0604020202020204" pitchFamily="34" charset="0"/>
              <a:buChar char="•"/>
            </a:pPr>
            <a:r>
              <a:rPr lang="en-US" dirty="0"/>
              <a:t>It has a superset of the feasible routes.</a:t>
            </a:r>
          </a:p>
          <a:p>
            <a:pPr marL="800100" lvl="1" indent="-342900">
              <a:buFont typeface="Arial" panose="020B0604020202020204" pitchFamily="34" charset="0"/>
              <a:buChar char="•"/>
            </a:pPr>
            <a:r>
              <a:rPr lang="en-US" dirty="0"/>
              <a:t>It has fewer nodes and arcs.</a:t>
            </a:r>
          </a:p>
        </p:txBody>
      </p:sp>
      <p:pic>
        <p:nvPicPr>
          <p:cNvPr id="9" name="Picture 8" descr="A diagram of a network&#10;&#10;AI-generated content may be incorrect.">
            <a:extLst>
              <a:ext uri="{FF2B5EF4-FFF2-40B4-BE49-F238E27FC236}">
                <a16:creationId xmlns:a16="http://schemas.microsoft.com/office/drawing/2014/main" id="{15553777-A5AF-CDDB-0412-DDFCEB23B98A}"/>
              </a:ext>
            </a:extLst>
          </p:cNvPr>
          <p:cNvPicPr>
            <a:picLocks noChangeAspect="1"/>
          </p:cNvPicPr>
          <p:nvPr/>
        </p:nvPicPr>
        <p:blipFill>
          <a:blip r:embed="rId2"/>
          <a:srcRect t="4225" b="2629"/>
          <a:stretch/>
        </p:blipFill>
        <p:spPr>
          <a:xfrm>
            <a:off x="3198357" y="2540557"/>
            <a:ext cx="2030867" cy="2243729"/>
          </a:xfrm>
          <a:prstGeom prst="rect">
            <a:avLst/>
          </a:prstGeom>
        </p:spPr>
      </p:pic>
      <p:sp>
        <p:nvSpPr>
          <p:cNvPr id="3" name="TextBox 2">
            <a:extLst>
              <a:ext uri="{FF2B5EF4-FFF2-40B4-BE49-F238E27FC236}">
                <a16:creationId xmlns:a16="http://schemas.microsoft.com/office/drawing/2014/main" id="{D84FED27-8CED-842E-5418-211C5ED2EDE0}"/>
              </a:ext>
            </a:extLst>
          </p:cNvPr>
          <p:cNvSpPr txBox="1"/>
          <p:nvPr/>
        </p:nvSpPr>
        <p:spPr>
          <a:xfrm>
            <a:off x="6429977" y="4501600"/>
            <a:ext cx="2256823" cy="369332"/>
          </a:xfrm>
          <a:prstGeom prst="rect">
            <a:avLst/>
          </a:prstGeom>
          <a:noFill/>
        </p:spPr>
        <p:txBody>
          <a:bodyPr wrap="square" rtlCol="0">
            <a:spAutoFit/>
          </a:bodyPr>
          <a:lstStyle/>
          <a:p>
            <a:r>
              <a:rPr lang="en-US" dirty="0"/>
              <a:t>[</a:t>
            </a:r>
            <a:r>
              <a:rPr lang="en-US" dirty="0" err="1"/>
              <a:t>Fukasawa</a:t>
            </a:r>
            <a:r>
              <a:rPr lang="en-US" dirty="0"/>
              <a:t> et al. 2006]</a:t>
            </a:r>
          </a:p>
        </p:txBody>
      </p:sp>
    </p:spTree>
    <p:extLst>
      <p:ext uri="{BB962C8B-B14F-4D97-AF65-F5344CB8AC3E}">
        <p14:creationId xmlns:p14="http://schemas.microsoft.com/office/powerpoint/2010/main" val="47928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8F5C9-D17A-2DF5-3DF5-AFB8E2D1F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2A58F-2F8C-9C5F-29B3-96DD7AF78C52}"/>
              </a:ext>
            </a:extLst>
          </p:cNvPr>
          <p:cNvSpPr>
            <a:spLocks noGrp="1"/>
          </p:cNvSpPr>
          <p:nvPr>
            <p:ph type="title"/>
          </p:nvPr>
        </p:nvSpPr>
        <p:spPr/>
        <p:txBody>
          <a:bodyPr>
            <a:normAutofit/>
          </a:bodyPr>
          <a:lstStyle/>
          <a:p>
            <a:r>
              <a:rPr lang="en-US" dirty="0"/>
              <a:t>Outline Part I</a:t>
            </a:r>
          </a:p>
        </p:txBody>
      </p:sp>
      <p:sp>
        <p:nvSpPr>
          <p:cNvPr id="9" name="TextBox 8">
            <a:extLst>
              <a:ext uri="{FF2B5EF4-FFF2-40B4-BE49-F238E27FC236}">
                <a16:creationId xmlns:a16="http://schemas.microsoft.com/office/drawing/2014/main" id="{A48A7219-65B2-533C-C90D-1CD3C48F1358}"/>
              </a:ext>
            </a:extLst>
          </p:cNvPr>
          <p:cNvSpPr txBox="1"/>
          <p:nvPr/>
        </p:nvSpPr>
        <p:spPr>
          <a:xfrm>
            <a:off x="457200" y="1099416"/>
            <a:ext cx="8229600" cy="3693319"/>
          </a:xfrm>
          <a:prstGeom prst="rect">
            <a:avLst/>
          </a:prstGeom>
          <a:noFill/>
        </p:spPr>
        <p:txBody>
          <a:bodyPr wrap="square" rtlCol="0">
            <a:spAutoFit/>
          </a:bodyPr>
          <a:lstStyle/>
          <a:p>
            <a:r>
              <a:rPr lang="en-US" dirty="0">
                <a:solidFill>
                  <a:srgbClr val="0000FF"/>
                </a:solidFill>
              </a:rPr>
              <a:t>Chapter 1</a:t>
            </a:r>
          </a:p>
          <a:p>
            <a:pPr marL="285750" indent="-285750">
              <a:buFontTx/>
              <a:buChar char="-"/>
            </a:pPr>
            <a:r>
              <a:rPr lang="en-US" dirty="0"/>
              <a:t>Introduction</a:t>
            </a:r>
          </a:p>
          <a:p>
            <a:endParaRPr lang="en-US" dirty="0"/>
          </a:p>
          <a:p>
            <a:r>
              <a:rPr lang="en-US" dirty="0">
                <a:solidFill>
                  <a:srgbClr val="0000FF"/>
                </a:solidFill>
              </a:rPr>
              <a:t>Chapter 2</a:t>
            </a:r>
          </a:p>
          <a:p>
            <a:pPr marL="285750" indent="-285750">
              <a:buFontTx/>
              <a:buChar char="-"/>
            </a:pPr>
            <a:r>
              <a:rPr lang="en-US" dirty="0"/>
              <a:t>Discrete Optimization Methodologies</a:t>
            </a:r>
          </a:p>
          <a:p>
            <a:pPr marL="285750" indent="-285750">
              <a:buFontTx/>
              <a:buChar char="-"/>
            </a:pPr>
            <a:endParaRPr lang="en-US" dirty="0"/>
          </a:p>
          <a:p>
            <a:r>
              <a:rPr lang="en-US" dirty="0">
                <a:solidFill>
                  <a:srgbClr val="0000FF"/>
                </a:solidFill>
              </a:rPr>
              <a:t>Chapter 3</a:t>
            </a:r>
          </a:p>
          <a:p>
            <a:pPr marL="285750" indent="-285750">
              <a:buFontTx/>
              <a:buChar char="-"/>
            </a:pPr>
            <a:r>
              <a:rPr lang="en-US" dirty="0"/>
              <a:t>Column Elimination for the Capacitated Vehicle Routing Problem</a:t>
            </a:r>
          </a:p>
          <a:p>
            <a:pPr marL="742950" lvl="1" indent="-285750">
              <a:buFontTx/>
              <a:buChar char="-"/>
            </a:pPr>
            <a:r>
              <a:rPr lang="en-US" dirty="0"/>
              <a:t>[K. &amp; van Hoeve </a:t>
            </a:r>
            <a:r>
              <a:rPr lang="en-US" i="1" dirty="0"/>
              <a:t>CPAIOR 2022</a:t>
            </a:r>
            <a:r>
              <a:rPr lang="en-US" dirty="0"/>
              <a:t>]</a:t>
            </a:r>
          </a:p>
          <a:p>
            <a:pPr marL="285750" indent="-285750">
              <a:buFontTx/>
              <a:buChar char="-"/>
            </a:pPr>
            <a:endParaRPr lang="en-US" dirty="0"/>
          </a:p>
          <a:p>
            <a:r>
              <a:rPr lang="en-US" dirty="0">
                <a:solidFill>
                  <a:srgbClr val="0000FF"/>
                </a:solidFill>
              </a:rPr>
              <a:t>Chapter 4</a:t>
            </a:r>
          </a:p>
          <a:p>
            <a:pPr marL="285750" indent="-285750">
              <a:buFontTx/>
              <a:buChar char="-"/>
            </a:pPr>
            <a:r>
              <a:rPr lang="en-US" dirty="0"/>
              <a:t>Column Elimination for Arc Flow Formulations</a:t>
            </a:r>
          </a:p>
          <a:p>
            <a:pPr marL="742950" lvl="1" indent="-285750">
              <a:buFontTx/>
              <a:buChar char="-"/>
            </a:pPr>
            <a:r>
              <a:rPr lang="en-US" dirty="0"/>
              <a:t>[K. &amp; van Hoeve </a:t>
            </a:r>
            <a:r>
              <a:rPr lang="en-US" i="1" dirty="0"/>
              <a:t>Major Revision OR</a:t>
            </a:r>
            <a:r>
              <a:rPr lang="en-US" dirty="0"/>
              <a:t>]</a:t>
            </a:r>
          </a:p>
        </p:txBody>
      </p:sp>
    </p:spTree>
    <p:extLst>
      <p:ext uri="{BB962C8B-B14F-4D97-AF65-F5344CB8AC3E}">
        <p14:creationId xmlns:p14="http://schemas.microsoft.com/office/powerpoint/2010/main" val="371412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DBC1A-7DC5-8C10-178A-830CBCC56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436EB-3F4B-5CCF-C266-7514A5F4957A}"/>
              </a:ext>
            </a:extLst>
          </p:cNvPr>
          <p:cNvSpPr>
            <a:spLocks noGrp="1"/>
          </p:cNvSpPr>
          <p:nvPr>
            <p:ph type="title"/>
          </p:nvPr>
        </p:nvSpPr>
        <p:spPr/>
        <p:txBody>
          <a:bodyPr>
            <a:normAutofit/>
          </a:bodyPr>
          <a:lstStyle/>
          <a:p>
            <a:r>
              <a:rPr lang="en-US" dirty="0"/>
              <a:t>Column Elimination Method</a:t>
            </a:r>
          </a:p>
        </p:txBody>
      </p:sp>
      <p:sp>
        <p:nvSpPr>
          <p:cNvPr id="4" name="Rectangle 3">
            <a:extLst>
              <a:ext uri="{FF2B5EF4-FFF2-40B4-BE49-F238E27FC236}">
                <a16:creationId xmlns:a16="http://schemas.microsoft.com/office/drawing/2014/main" id="{1D8F74B9-DCDB-C992-A804-6BAC04016ADA}"/>
              </a:ext>
            </a:extLst>
          </p:cNvPr>
          <p:cNvSpPr/>
          <p:nvPr/>
        </p:nvSpPr>
        <p:spPr>
          <a:xfrm>
            <a:off x="457207" y="1063229"/>
            <a:ext cx="8229593" cy="1477328"/>
          </a:xfrm>
          <a:prstGeom prst="rect">
            <a:avLst/>
          </a:prstGeom>
        </p:spPr>
        <p:txBody>
          <a:bodyPr wrap="square">
            <a:spAutoFit/>
          </a:bodyPr>
          <a:lstStyle/>
          <a:p>
            <a:r>
              <a:rPr lang="en-US" dirty="0">
                <a:solidFill>
                  <a:srgbClr val="0000FF"/>
                </a:solidFill>
              </a:rPr>
              <a:t>Step 2 - Solve the Linear Programming Relaxation of the Arc Flow Model:</a:t>
            </a:r>
          </a:p>
          <a:p>
            <a:pPr marL="285750" indent="-285750">
              <a:buFont typeface="Arial" panose="020B0604020202020204" pitchFamily="34" charset="0"/>
              <a:buChar char="•"/>
            </a:pPr>
            <a:r>
              <a:rPr lang="en-US" dirty="0"/>
              <a:t>It is common to solve the linear programming relaxation as a first step to solve an integer linear program.</a:t>
            </a:r>
          </a:p>
          <a:p>
            <a:pPr marL="285750" indent="-285750">
              <a:buFont typeface="Arial" panose="020B0604020202020204" pitchFamily="34" charset="0"/>
              <a:buChar char="•"/>
            </a:pPr>
            <a:r>
              <a:rPr lang="en-US" dirty="0"/>
              <a:t>A (fractional) solution can include routes that are infeasible because they visit a location multiple times.</a:t>
            </a:r>
          </a:p>
        </p:txBody>
      </p:sp>
      <p:pic>
        <p:nvPicPr>
          <p:cNvPr id="3" name="Picture 2" descr="A picture containing text, font, receipt, handwriting&#10;&#10;Description automatically generated">
            <a:extLst>
              <a:ext uri="{FF2B5EF4-FFF2-40B4-BE49-F238E27FC236}">
                <a16:creationId xmlns:a16="http://schemas.microsoft.com/office/drawing/2014/main" id="{28F58846-8999-A290-43EC-296424BA2D3C}"/>
              </a:ext>
            </a:extLst>
          </p:cNvPr>
          <p:cNvPicPr>
            <a:picLocks noChangeAspect="1"/>
          </p:cNvPicPr>
          <p:nvPr/>
        </p:nvPicPr>
        <p:blipFill>
          <a:blip r:embed="rId2"/>
          <a:stretch>
            <a:fillRect/>
          </a:stretch>
        </p:blipFill>
        <p:spPr>
          <a:xfrm>
            <a:off x="3582713" y="2602944"/>
            <a:ext cx="4512494" cy="1901243"/>
          </a:xfrm>
          <a:prstGeom prst="rect">
            <a:avLst/>
          </a:prstGeom>
        </p:spPr>
      </p:pic>
      <p:pic>
        <p:nvPicPr>
          <p:cNvPr id="12" name="Picture 11" descr="A diagram of a network&#10;&#10;AI-generated content may be incorrect.">
            <a:extLst>
              <a:ext uri="{FF2B5EF4-FFF2-40B4-BE49-F238E27FC236}">
                <a16:creationId xmlns:a16="http://schemas.microsoft.com/office/drawing/2014/main" id="{59CCBB53-F20E-AE6B-12EF-886D43D2119A}"/>
              </a:ext>
            </a:extLst>
          </p:cNvPr>
          <p:cNvPicPr>
            <a:picLocks noChangeAspect="1"/>
          </p:cNvPicPr>
          <p:nvPr/>
        </p:nvPicPr>
        <p:blipFill>
          <a:blip r:embed="rId3"/>
          <a:stretch>
            <a:fillRect/>
          </a:stretch>
        </p:blipFill>
        <p:spPr>
          <a:xfrm>
            <a:off x="1428750" y="2489483"/>
            <a:ext cx="1954564" cy="2209912"/>
          </a:xfrm>
          <a:prstGeom prst="rect">
            <a:avLst/>
          </a:prstGeom>
        </p:spPr>
      </p:pic>
      <p:cxnSp>
        <p:nvCxnSpPr>
          <p:cNvPr id="6" name="Straight Connector 5">
            <a:extLst>
              <a:ext uri="{FF2B5EF4-FFF2-40B4-BE49-F238E27FC236}">
                <a16:creationId xmlns:a16="http://schemas.microsoft.com/office/drawing/2014/main" id="{2DF77996-F4B6-AD93-478F-8B138DDDA160}"/>
              </a:ext>
            </a:extLst>
          </p:cNvPr>
          <p:cNvCxnSpPr/>
          <p:nvPr/>
        </p:nvCxnSpPr>
        <p:spPr>
          <a:xfrm>
            <a:off x="4470420" y="4384119"/>
            <a:ext cx="36247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44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13056-E28B-6FF2-E9A3-609355663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CCECC-97C8-E534-82B8-732C0C08E351}"/>
              </a:ext>
            </a:extLst>
          </p:cNvPr>
          <p:cNvSpPr>
            <a:spLocks noGrp="1"/>
          </p:cNvSpPr>
          <p:nvPr>
            <p:ph type="title"/>
          </p:nvPr>
        </p:nvSpPr>
        <p:spPr/>
        <p:txBody>
          <a:bodyPr>
            <a:normAutofit/>
          </a:bodyPr>
          <a:lstStyle/>
          <a:p>
            <a:r>
              <a:rPr lang="en-US" dirty="0"/>
              <a:t>Column Elimination Method</a:t>
            </a:r>
          </a:p>
        </p:txBody>
      </p:sp>
      <p:sp>
        <p:nvSpPr>
          <p:cNvPr id="3" name="Rectangle 2">
            <a:extLst>
              <a:ext uri="{FF2B5EF4-FFF2-40B4-BE49-F238E27FC236}">
                <a16:creationId xmlns:a16="http://schemas.microsoft.com/office/drawing/2014/main" id="{23E5DCFE-B5C8-881C-8BFD-B57A6CDEB9CF}"/>
              </a:ext>
            </a:extLst>
          </p:cNvPr>
          <p:cNvSpPr/>
          <p:nvPr/>
        </p:nvSpPr>
        <p:spPr>
          <a:xfrm>
            <a:off x="457207" y="1063229"/>
            <a:ext cx="8229593" cy="1477328"/>
          </a:xfrm>
          <a:prstGeom prst="rect">
            <a:avLst/>
          </a:prstGeom>
        </p:spPr>
        <p:txBody>
          <a:bodyPr wrap="square">
            <a:spAutoFit/>
          </a:bodyPr>
          <a:lstStyle/>
          <a:p>
            <a:r>
              <a:rPr lang="en-US" dirty="0">
                <a:solidFill>
                  <a:srgbClr val="0000FF"/>
                </a:solidFill>
              </a:rPr>
              <a:t>Step 3 - Update the Dynamic Programming Relaxation to Remove an Infeasible Route:</a:t>
            </a:r>
          </a:p>
          <a:p>
            <a:pPr marL="285750" indent="-285750">
              <a:buFont typeface="Arial" panose="020B0604020202020204" pitchFamily="34" charset="0"/>
              <a:buChar char="•"/>
            </a:pPr>
            <a:r>
              <a:rPr lang="en-US" dirty="0"/>
              <a:t>Follow the states in an infeasible route. If the state is not the true state:</a:t>
            </a:r>
          </a:p>
          <a:p>
            <a:pPr marL="742950" lvl="1" indent="-285750">
              <a:buFont typeface="Arial" panose="020B0604020202020204" pitchFamily="34" charset="0"/>
              <a:buChar char="•"/>
            </a:pPr>
            <a:r>
              <a:rPr lang="en-US" dirty="0"/>
              <a:t>Make a node with the correct state.</a:t>
            </a:r>
          </a:p>
          <a:p>
            <a:pPr marL="742950" lvl="1" indent="-285750">
              <a:buFont typeface="Arial" panose="020B0604020202020204" pitchFamily="34" charset="0"/>
              <a:buChar char="•"/>
            </a:pPr>
            <a:r>
              <a:rPr lang="en-US" dirty="0"/>
              <a:t>Move the ingoing arc to the new node.</a:t>
            </a:r>
          </a:p>
          <a:p>
            <a:pPr marL="742950" lvl="1" indent="-285750">
              <a:buFont typeface="Arial" panose="020B0604020202020204" pitchFamily="34" charset="0"/>
              <a:buChar char="•"/>
            </a:pPr>
            <a:r>
              <a:rPr lang="en-US" dirty="0"/>
              <a:t>Copy the outgoing arcs from the node that the route currently visits.</a:t>
            </a:r>
          </a:p>
        </p:txBody>
      </p:sp>
      <p:cxnSp>
        <p:nvCxnSpPr>
          <p:cNvPr id="5" name="Straight Arrow Connector 4">
            <a:extLst>
              <a:ext uri="{FF2B5EF4-FFF2-40B4-BE49-F238E27FC236}">
                <a16:creationId xmlns:a16="http://schemas.microsoft.com/office/drawing/2014/main" id="{458B3196-EA51-FD6D-BB51-34E4FA43E161}"/>
              </a:ext>
            </a:extLst>
          </p:cNvPr>
          <p:cNvCxnSpPr/>
          <p:nvPr/>
        </p:nvCxnSpPr>
        <p:spPr>
          <a:xfrm>
            <a:off x="3443281" y="3501390"/>
            <a:ext cx="6477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9" descr="A diagram of a network&#10;&#10;AI-generated content may be incorrect.">
            <a:extLst>
              <a:ext uri="{FF2B5EF4-FFF2-40B4-BE49-F238E27FC236}">
                <a16:creationId xmlns:a16="http://schemas.microsoft.com/office/drawing/2014/main" id="{4E3F2A1F-974D-E02A-8A8B-F34552B16092}"/>
              </a:ext>
            </a:extLst>
          </p:cNvPr>
          <p:cNvPicPr>
            <a:picLocks noChangeAspect="1"/>
          </p:cNvPicPr>
          <p:nvPr/>
        </p:nvPicPr>
        <p:blipFill>
          <a:blip r:embed="rId3"/>
          <a:stretch>
            <a:fillRect/>
          </a:stretch>
        </p:blipFill>
        <p:spPr>
          <a:xfrm>
            <a:off x="1286755" y="2602944"/>
            <a:ext cx="1958549" cy="2214416"/>
          </a:xfrm>
          <a:prstGeom prst="rect">
            <a:avLst/>
          </a:prstGeom>
        </p:spPr>
      </p:pic>
      <p:pic>
        <p:nvPicPr>
          <p:cNvPr id="6" name="Picture 5" descr="A diagram of a network&#10;&#10;AI-generated content may be incorrect.">
            <a:extLst>
              <a:ext uri="{FF2B5EF4-FFF2-40B4-BE49-F238E27FC236}">
                <a16:creationId xmlns:a16="http://schemas.microsoft.com/office/drawing/2014/main" id="{26FC7395-4C23-60CD-8D61-5EBF38E5E2F5}"/>
              </a:ext>
            </a:extLst>
          </p:cNvPr>
          <p:cNvPicPr>
            <a:picLocks noChangeAspect="1"/>
          </p:cNvPicPr>
          <p:nvPr/>
        </p:nvPicPr>
        <p:blipFill>
          <a:blip r:embed="rId4"/>
          <a:stretch>
            <a:fillRect/>
          </a:stretch>
        </p:blipFill>
        <p:spPr>
          <a:xfrm>
            <a:off x="4428133" y="2540557"/>
            <a:ext cx="2941130" cy="2237714"/>
          </a:xfrm>
          <a:prstGeom prst="rect">
            <a:avLst/>
          </a:prstGeom>
        </p:spPr>
      </p:pic>
    </p:spTree>
    <p:extLst>
      <p:ext uri="{BB962C8B-B14F-4D97-AF65-F5344CB8AC3E}">
        <p14:creationId xmlns:p14="http://schemas.microsoft.com/office/powerpoint/2010/main" val="382232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BC0CF-73C8-D7CC-69C8-9DA7969E8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05877-D4ED-11E6-4EBD-66F792982AA9}"/>
              </a:ext>
            </a:extLst>
          </p:cNvPr>
          <p:cNvSpPr>
            <a:spLocks noGrp="1"/>
          </p:cNvSpPr>
          <p:nvPr>
            <p:ph type="title"/>
          </p:nvPr>
        </p:nvSpPr>
        <p:spPr/>
        <p:txBody>
          <a:bodyPr>
            <a:normAutofit/>
          </a:bodyPr>
          <a:lstStyle/>
          <a:p>
            <a:r>
              <a:rPr lang="en-US" dirty="0"/>
              <a:t>Column Elimination Method</a:t>
            </a:r>
          </a:p>
        </p:txBody>
      </p:sp>
      <p:sp>
        <p:nvSpPr>
          <p:cNvPr id="3" name="Rectangle 2">
            <a:extLst>
              <a:ext uri="{FF2B5EF4-FFF2-40B4-BE49-F238E27FC236}">
                <a16:creationId xmlns:a16="http://schemas.microsoft.com/office/drawing/2014/main" id="{0096CB8C-4EA9-F904-6BDB-2DAE9676A1F6}"/>
              </a:ext>
            </a:extLst>
          </p:cNvPr>
          <p:cNvSpPr/>
          <p:nvPr/>
        </p:nvSpPr>
        <p:spPr>
          <a:xfrm>
            <a:off x="457207" y="1063229"/>
            <a:ext cx="8229593" cy="1200329"/>
          </a:xfrm>
          <a:prstGeom prst="rect">
            <a:avLst/>
          </a:prstGeom>
        </p:spPr>
        <p:txBody>
          <a:bodyPr wrap="square">
            <a:spAutoFit/>
          </a:bodyPr>
          <a:lstStyle/>
          <a:p>
            <a:r>
              <a:rPr lang="en-US" dirty="0">
                <a:solidFill>
                  <a:srgbClr val="0000FF"/>
                </a:solidFill>
              </a:rPr>
              <a:t>Step 3 - Update the Dynamic Programming Relaxation to Remove an Infeasible Route:</a:t>
            </a:r>
          </a:p>
          <a:p>
            <a:pPr marL="285750" indent="-285750">
              <a:buFont typeface="Arial" panose="020B0604020202020204" pitchFamily="34" charset="0"/>
              <a:buChar char="•"/>
            </a:pPr>
            <a:r>
              <a:rPr lang="en-US" dirty="0"/>
              <a:t>Remove any infeasible arcs based on the new state.</a:t>
            </a:r>
          </a:p>
          <a:p>
            <a:pPr marL="285750" indent="-285750">
              <a:buFont typeface="Arial" panose="020B0604020202020204" pitchFamily="34" charset="0"/>
              <a:buChar char="•"/>
            </a:pPr>
            <a:r>
              <a:rPr lang="en-US" dirty="0"/>
              <a:t>Repeat until the infeasibility is removed.</a:t>
            </a:r>
          </a:p>
          <a:p>
            <a:pPr marL="285750" indent="-285750">
              <a:buFont typeface="Arial" panose="020B0604020202020204" pitchFamily="34" charset="0"/>
              <a:buChar char="•"/>
            </a:pPr>
            <a:r>
              <a:rPr lang="en-US" dirty="0"/>
              <a:t>All feasible routes are still paths in the updated state-transition graph.</a:t>
            </a:r>
          </a:p>
        </p:txBody>
      </p:sp>
      <p:cxnSp>
        <p:nvCxnSpPr>
          <p:cNvPr id="5" name="Straight Arrow Connector 4">
            <a:extLst>
              <a:ext uri="{FF2B5EF4-FFF2-40B4-BE49-F238E27FC236}">
                <a16:creationId xmlns:a16="http://schemas.microsoft.com/office/drawing/2014/main" id="{DD798996-BA17-2435-9F7E-A24C7E0BA2A5}"/>
              </a:ext>
            </a:extLst>
          </p:cNvPr>
          <p:cNvCxnSpPr>
            <a:cxnSpLocks/>
          </p:cNvCxnSpPr>
          <p:nvPr/>
        </p:nvCxnSpPr>
        <p:spPr>
          <a:xfrm>
            <a:off x="3895725" y="3519356"/>
            <a:ext cx="438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descr="A diagram of a network&#10;&#10;AI-generated content may be incorrect.">
            <a:extLst>
              <a:ext uri="{FF2B5EF4-FFF2-40B4-BE49-F238E27FC236}">
                <a16:creationId xmlns:a16="http://schemas.microsoft.com/office/drawing/2014/main" id="{9C16AEFF-01C8-2D26-FCED-B3AD1B9B0D02}"/>
              </a:ext>
            </a:extLst>
          </p:cNvPr>
          <p:cNvPicPr>
            <a:picLocks noChangeAspect="1"/>
          </p:cNvPicPr>
          <p:nvPr/>
        </p:nvPicPr>
        <p:blipFill>
          <a:blip r:embed="rId3"/>
          <a:stretch>
            <a:fillRect/>
          </a:stretch>
        </p:blipFill>
        <p:spPr>
          <a:xfrm>
            <a:off x="542925" y="2290448"/>
            <a:ext cx="3065430" cy="2332286"/>
          </a:xfrm>
          <a:prstGeom prst="rect">
            <a:avLst/>
          </a:prstGeom>
        </p:spPr>
      </p:pic>
      <p:pic>
        <p:nvPicPr>
          <p:cNvPr id="10" name="Picture 9" descr="A diagram of a network&#10;&#10;AI-generated content may be incorrect.">
            <a:extLst>
              <a:ext uri="{FF2B5EF4-FFF2-40B4-BE49-F238E27FC236}">
                <a16:creationId xmlns:a16="http://schemas.microsoft.com/office/drawing/2014/main" id="{005AB6E8-AA2A-7C74-BE41-4F28949DC9AE}"/>
              </a:ext>
            </a:extLst>
          </p:cNvPr>
          <p:cNvPicPr>
            <a:picLocks noChangeAspect="1"/>
          </p:cNvPicPr>
          <p:nvPr/>
        </p:nvPicPr>
        <p:blipFill>
          <a:blip r:embed="rId4"/>
          <a:stretch>
            <a:fillRect/>
          </a:stretch>
        </p:blipFill>
        <p:spPr>
          <a:xfrm>
            <a:off x="4706970" y="2215131"/>
            <a:ext cx="3146671" cy="2482920"/>
          </a:xfrm>
          <a:prstGeom prst="rect">
            <a:avLst/>
          </a:prstGeom>
        </p:spPr>
      </p:pic>
    </p:spTree>
    <p:extLst>
      <p:ext uri="{BB962C8B-B14F-4D97-AF65-F5344CB8AC3E}">
        <p14:creationId xmlns:p14="http://schemas.microsoft.com/office/powerpoint/2010/main" val="1729998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7FAA3-B7CF-C690-BE4A-9CCF30B2B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CF991-667C-8500-C6F9-DD502AFF2F18}"/>
              </a:ext>
            </a:extLst>
          </p:cNvPr>
          <p:cNvSpPr>
            <a:spLocks noGrp="1"/>
          </p:cNvSpPr>
          <p:nvPr>
            <p:ph type="title"/>
          </p:nvPr>
        </p:nvSpPr>
        <p:spPr/>
        <p:txBody>
          <a:bodyPr>
            <a:normAutofit/>
          </a:bodyPr>
          <a:lstStyle/>
          <a:p>
            <a:r>
              <a:rPr lang="en-US" dirty="0"/>
              <a:t>Column Elimination Method</a:t>
            </a:r>
          </a:p>
        </p:txBody>
      </p:sp>
      <p:sp>
        <p:nvSpPr>
          <p:cNvPr id="3" name="Rectangle 2">
            <a:extLst>
              <a:ext uri="{FF2B5EF4-FFF2-40B4-BE49-F238E27FC236}">
                <a16:creationId xmlns:a16="http://schemas.microsoft.com/office/drawing/2014/main" id="{EE019B4B-9073-F2BB-8C49-1C5AC1F4370C}"/>
              </a:ext>
            </a:extLst>
          </p:cNvPr>
          <p:cNvSpPr/>
          <p:nvPr/>
        </p:nvSpPr>
        <p:spPr>
          <a:xfrm>
            <a:off x="457207" y="1063229"/>
            <a:ext cx="8229593" cy="2031325"/>
          </a:xfrm>
          <a:prstGeom prst="rect">
            <a:avLst/>
          </a:prstGeom>
        </p:spPr>
        <p:txBody>
          <a:bodyPr wrap="square">
            <a:spAutoFit/>
          </a:bodyPr>
          <a:lstStyle/>
          <a:p>
            <a:r>
              <a:rPr lang="en-US" dirty="0">
                <a:solidFill>
                  <a:srgbClr val="0000FF"/>
                </a:solidFill>
              </a:rPr>
              <a:t>Method Summary:</a:t>
            </a:r>
          </a:p>
          <a:p>
            <a:pPr marL="342900" indent="-342900">
              <a:buFont typeface="+mj-lt"/>
              <a:buAutoNum type="arabicPeriod"/>
            </a:pPr>
            <a:r>
              <a:rPr lang="en-US" dirty="0"/>
              <a:t>Initialize a dynamic programming relaxation.</a:t>
            </a:r>
          </a:p>
          <a:p>
            <a:pPr marL="342900" indent="-342900">
              <a:buFont typeface="+mj-lt"/>
              <a:buAutoNum type="arabicPeriod"/>
            </a:pPr>
            <a:r>
              <a:rPr lang="en-US" dirty="0"/>
              <a:t>Solve the linear programming relaxation of the arc flow model.</a:t>
            </a:r>
          </a:p>
          <a:p>
            <a:pPr marL="342900" indent="-342900">
              <a:buFont typeface="+mj-lt"/>
              <a:buAutoNum type="arabicPeriod"/>
            </a:pPr>
            <a:r>
              <a:rPr lang="en-US" dirty="0"/>
              <a:t>Perform a </a:t>
            </a:r>
            <a:r>
              <a:rPr lang="en-US" i="1" dirty="0"/>
              <a:t>path decomposition </a:t>
            </a:r>
            <a:r>
              <a:rPr lang="en-US" dirty="0"/>
              <a:t>and check if any paths in the solution are infeasible.</a:t>
            </a:r>
          </a:p>
          <a:p>
            <a:pPr marL="342900" indent="-342900">
              <a:buFont typeface="+mj-lt"/>
              <a:buAutoNum type="arabicPeriod"/>
            </a:pPr>
            <a:r>
              <a:rPr lang="en-US" dirty="0"/>
              <a:t>If a path is infeasible, remove it and return to step 2. Otherwise, terminate.</a:t>
            </a:r>
          </a:p>
          <a:p>
            <a:pPr marL="800100" lvl="1" indent="-342900">
              <a:buFont typeface="Arial" panose="020B0604020202020204" pitchFamily="34" charset="0"/>
              <a:buChar char="•"/>
            </a:pPr>
            <a:r>
              <a:rPr lang="en-US" dirty="0"/>
              <a:t>At termination, the solution is optimal for LP(F).</a:t>
            </a:r>
          </a:p>
          <a:p>
            <a:pPr marL="800100" lvl="1" indent="-342900">
              <a:buFont typeface="Arial" panose="020B0604020202020204" pitchFamily="34" charset="0"/>
              <a:buChar char="•"/>
            </a:pPr>
            <a:r>
              <a:rPr lang="en-US" dirty="0"/>
              <a:t>The hope is that the dynamic program relaxation is still compact.</a:t>
            </a:r>
          </a:p>
        </p:txBody>
      </p:sp>
      <p:pic>
        <p:nvPicPr>
          <p:cNvPr id="8" name="Picture 7" descr="A diagram of a problem&#10;&#10;AI-generated content may be incorrect.">
            <a:extLst>
              <a:ext uri="{FF2B5EF4-FFF2-40B4-BE49-F238E27FC236}">
                <a16:creationId xmlns:a16="http://schemas.microsoft.com/office/drawing/2014/main" id="{FFBE1E96-2E65-E1F5-D80D-DEEEF6765114}"/>
              </a:ext>
            </a:extLst>
          </p:cNvPr>
          <p:cNvPicPr>
            <a:picLocks noChangeAspect="1"/>
          </p:cNvPicPr>
          <p:nvPr/>
        </p:nvPicPr>
        <p:blipFill>
          <a:blip r:embed="rId3"/>
          <a:srcRect t="49374" b="13616"/>
          <a:stretch/>
        </p:blipFill>
        <p:spPr>
          <a:xfrm>
            <a:off x="771525" y="3095625"/>
            <a:ext cx="7434088" cy="1511011"/>
          </a:xfrm>
          <a:prstGeom prst="rect">
            <a:avLst/>
          </a:prstGeom>
        </p:spPr>
      </p:pic>
    </p:spTree>
    <p:extLst>
      <p:ext uri="{BB962C8B-B14F-4D97-AF65-F5344CB8AC3E}">
        <p14:creationId xmlns:p14="http://schemas.microsoft.com/office/powerpoint/2010/main" val="48058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0E6A8-EB07-B455-EC69-2208AC42D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2B7BB-62AB-B3CF-7013-805FFBAA262D}"/>
              </a:ext>
            </a:extLst>
          </p:cNvPr>
          <p:cNvSpPr>
            <a:spLocks noGrp="1"/>
          </p:cNvSpPr>
          <p:nvPr>
            <p:ph type="title"/>
          </p:nvPr>
        </p:nvSpPr>
        <p:spPr/>
        <p:txBody>
          <a:bodyPr>
            <a:normAutofit/>
          </a:bodyPr>
          <a:lstStyle/>
          <a:p>
            <a:r>
              <a:rPr lang="en-US" dirty="0"/>
              <a:t>Column Elimination Method</a:t>
            </a:r>
          </a:p>
        </p:txBody>
      </p:sp>
      <p:pic>
        <p:nvPicPr>
          <p:cNvPr id="8" name="Picture 7" descr="A diagram of a problem&#10;&#10;AI-generated content may be incorrect.">
            <a:extLst>
              <a:ext uri="{FF2B5EF4-FFF2-40B4-BE49-F238E27FC236}">
                <a16:creationId xmlns:a16="http://schemas.microsoft.com/office/drawing/2014/main" id="{A79E2AD6-55F2-F975-D587-1E5F706E54DA}"/>
              </a:ext>
            </a:extLst>
          </p:cNvPr>
          <p:cNvPicPr>
            <a:picLocks noChangeAspect="1"/>
          </p:cNvPicPr>
          <p:nvPr/>
        </p:nvPicPr>
        <p:blipFill>
          <a:blip r:embed="rId3"/>
          <a:srcRect t="49374" b="15628"/>
          <a:stretch/>
        </p:blipFill>
        <p:spPr>
          <a:xfrm>
            <a:off x="1768122" y="2119169"/>
            <a:ext cx="5607756" cy="1077867"/>
          </a:xfrm>
          <a:prstGeom prst="rect">
            <a:avLst/>
          </a:prstGeom>
        </p:spPr>
      </p:pic>
      <p:pic>
        <p:nvPicPr>
          <p:cNvPr id="5" name="Picture 4" descr="A diagram of a problem&#10;&#10;AI-generated content may be incorrect.">
            <a:extLst>
              <a:ext uri="{FF2B5EF4-FFF2-40B4-BE49-F238E27FC236}">
                <a16:creationId xmlns:a16="http://schemas.microsoft.com/office/drawing/2014/main" id="{96D366F2-9826-AE65-12A4-E8470E2E1ECC}"/>
              </a:ext>
            </a:extLst>
          </p:cNvPr>
          <p:cNvPicPr>
            <a:picLocks noChangeAspect="1"/>
          </p:cNvPicPr>
          <p:nvPr/>
        </p:nvPicPr>
        <p:blipFill>
          <a:blip r:embed="rId4"/>
          <a:srcRect b="56856"/>
          <a:stretch/>
        </p:blipFill>
        <p:spPr>
          <a:xfrm>
            <a:off x="1404408" y="3137069"/>
            <a:ext cx="6335184" cy="1589581"/>
          </a:xfrm>
          <a:prstGeom prst="rect">
            <a:avLst/>
          </a:prstGeom>
        </p:spPr>
      </p:pic>
      <p:sp>
        <p:nvSpPr>
          <p:cNvPr id="6" name="Rectangle 5">
            <a:extLst>
              <a:ext uri="{FF2B5EF4-FFF2-40B4-BE49-F238E27FC236}">
                <a16:creationId xmlns:a16="http://schemas.microsoft.com/office/drawing/2014/main" id="{3155134B-4731-4D43-B998-1B33E091265E}"/>
              </a:ext>
            </a:extLst>
          </p:cNvPr>
          <p:cNvSpPr/>
          <p:nvPr/>
        </p:nvSpPr>
        <p:spPr>
          <a:xfrm>
            <a:off x="457207" y="1063229"/>
            <a:ext cx="8229593" cy="923330"/>
          </a:xfrm>
          <a:prstGeom prst="rect">
            <a:avLst/>
          </a:prstGeom>
        </p:spPr>
        <p:txBody>
          <a:bodyPr wrap="square">
            <a:spAutoFit/>
          </a:bodyPr>
          <a:lstStyle/>
          <a:p>
            <a:r>
              <a:rPr lang="en-US" dirty="0">
                <a:solidFill>
                  <a:srgbClr val="0000FF"/>
                </a:solidFill>
              </a:rPr>
              <a:t>The Method Solves the Linear Programming Relaxation. Then the Integer Program:</a:t>
            </a:r>
          </a:p>
          <a:p>
            <a:pPr marL="285750" indent="-285750">
              <a:buFont typeface="Arial" panose="020B0604020202020204" pitchFamily="34" charset="0"/>
              <a:buChar char="•"/>
            </a:pPr>
            <a:r>
              <a:rPr lang="en-US" dirty="0"/>
              <a:t>The linear programming relaxation is much easier to solve and its solution can be helpful to solve the integer program.</a:t>
            </a:r>
          </a:p>
        </p:txBody>
      </p:sp>
    </p:spTree>
    <p:extLst>
      <p:ext uri="{BB962C8B-B14F-4D97-AF65-F5344CB8AC3E}">
        <p14:creationId xmlns:p14="http://schemas.microsoft.com/office/powerpoint/2010/main" val="902316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1C9A6-F25F-17F3-BA1D-83CEF7963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3C7DA2-9F9A-223A-93FC-148F4CAF6E97}"/>
              </a:ext>
            </a:extLst>
          </p:cNvPr>
          <p:cNvSpPr>
            <a:spLocks noGrp="1"/>
          </p:cNvSpPr>
          <p:nvPr>
            <p:ph type="title"/>
          </p:nvPr>
        </p:nvSpPr>
        <p:spPr/>
        <p:txBody>
          <a:bodyPr>
            <a:normAutofit/>
          </a:bodyPr>
          <a:lstStyle/>
          <a:p>
            <a:r>
              <a:rPr lang="en-US" dirty="0"/>
              <a:t>Secret Sauce</a:t>
            </a:r>
          </a:p>
        </p:txBody>
      </p:sp>
      <p:sp>
        <p:nvSpPr>
          <p:cNvPr id="3" name="Rectangle 2">
            <a:extLst>
              <a:ext uri="{FF2B5EF4-FFF2-40B4-BE49-F238E27FC236}">
                <a16:creationId xmlns:a16="http://schemas.microsoft.com/office/drawing/2014/main" id="{2E81DE40-6001-D867-C3B4-A9E058229E75}"/>
              </a:ext>
            </a:extLst>
          </p:cNvPr>
          <p:cNvSpPr/>
          <p:nvPr/>
        </p:nvSpPr>
        <p:spPr>
          <a:xfrm>
            <a:off x="457207" y="1063229"/>
            <a:ext cx="8229593" cy="3416320"/>
          </a:xfrm>
          <a:prstGeom prst="rect">
            <a:avLst/>
          </a:prstGeom>
        </p:spPr>
        <p:txBody>
          <a:bodyPr wrap="square">
            <a:spAutoFit/>
          </a:bodyPr>
          <a:lstStyle/>
          <a:p>
            <a:pPr marL="342900" indent="-342900">
              <a:buFont typeface="+mj-lt"/>
              <a:buAutoNum type="arabicPeriod"/>
            </a:pPr>
            <a:r>
              <a:rPr lang="en-US" dirty="0">
                <a:solidFill>
                  <a:srgbClr val="0000FF"/>
                </a:solidFill>
              </a:rPr>
              <a:t>Lagrangean Method</a:t>
            </a:r>
          </a:p>
          <a:p>
            <a:pPr marL="800100" lvl="1" indent="-342900">
              <a:buFont typeface="Arial" panose="020B0604020202020204" pitchFamily="34" charset="0"/>
              <a:buChar char="•"/>
            </a:pPr>
            <a:r>
              <a:rPr lang="en-US" dirty="0"/>
              <a:t>Instead of solving the linear programming relaxation and then updating the dynamic program relaxation, simultaneously solve and refine with subgradient descent.</a:t>
            </a:r>
          </a:p>
          <a:p>
            <a:pPr marL="800100" lvl="1" indent="-342900">
              <a:buFont typeface="Arial" panose="020B0604020202020204" pitchFamily="34" charset="0"/>
              <a:buChar char="•"/>
            </a:pPr>
            <a:r>
              <a:rPr lang="en-US" dirty="0"/>
              <a:t>An efficient successive shortest paths algorithm in [Wang et al. 2020] solves the Lagrangean subproblem, which is a minimum cost flow problem.</a:t>
            </a:r>
          </a:p>
          <a:p>
            <a:pPr marL="342900" indent="-342900">
              <a:buFont typeface="+mj-lt"/>
              <a:buAutoNum type="arabicPeriod"/>
            </a:pPr>
            <a:r>
              <a:rPr lang="en-US" dirty="0">
                <a:solidFill>
                  <a:srgbClr val="0000FF"/>
                </a:solidFill>
              </a:rPr>
              <a:t>Variable Fixing</a:t>
            </a:r>
          </a:p>
          <a:p>
            <a:pPr marL="800100" lvl="1" indent="-342900">
              <a:buFont typeface="Arial" panose="020B0604020202020204" pitchFamily="34" charset="0"/>
              <a:buChar char="•"/>
            </a:pPr>
            <a:r>
              <a:rPr lang="en-US" dirty="0"/>
              <a:t>A mathematical argument can prove that some arcs will never be used in an optimal solution, which reduces the size of the graph.</a:t>
            </a:r>
          </a:p>
          <a:p>
            <a:pPr marL="342900" indent="-342900">
              <a:buFont typeface="+mj-lt"/>
              <a:buAutoNum type="arabicPeriod"/>
            </a:pPr>
            <a:r>
              <a:rPr lang="en-US" dirty="0">
                <a:solidFill>
                  <a:srgbClr val="0000FF"/>
                </a:solidFill>
              </a:rPr>
              <a:t>Cutting Planes</a:t>
            </a:r>
          </a:p>
          <a:p>
            <a:pPr marL="800100" lvl="1" indent="-342900">
              <a:buFont typeface="Arial" panose="020B0604020202020204" pitchFamily="34" charset="0"/>
              <a:buChar char="•"/>
            </a:pPr>
            <a:r>
              <a:rPr lang="en-US" dirty="0"/>
              <a:t>Additional constraints that strengthen the linear programming relaxation of the arc flow formulation.</a:t>
            </a:r>
          </a:p>
        </p:txBody>
      </p:sp>
    </p:spTree>
    <p:extLst>
      <p:ext uri="{BB962C8B-B14F-4D97-AF65-F5344CB8AC3E}">
        <p14:creationId xmlns:p14="http://schemas.microsoft.com/office/powerpoint/2010/main" val="4237923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6ECAB-60CF-AF00-0227-8C638A035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965AB-5C8E-9176-4E9C-AC4C509236D5}"/>
              </a:ext>
            </a:extLst>
          </p:cNvPr>
          <p:cNvSpPr>
            <a:spLocks noGrp="1"/>
          </p:cNvSpPr>
          <p:nvPr>
            <p:ph type="title"/>
          </p:nvPr>
        </p:nvSpPr>
        <p:spPr/>
        <p:txBody>
          <a:bodyPr>
            <a:normAutofit/>
          </a:bodyPr>
          <a:lstStyle/>
          <a:p>
            <a:r>
              <a:rPr lang="en-US" dirty="0"/>
              <a:t>Secret Sauce: Formal Results</a:t>
            </a:r>
          </a:p>
        </p:txBody>
      </p:sp>
      <p:sp>
        <p:nvSpPr>
          <p:cNvPr id="3" name="Rectangle 2">
            <a:extLst>
              <a:ext uri="{FF2B5EF4-FFF2-40B4-BE49-F238E27FC236}">
                <a16:creationId xmlns:a16="http://schemas.microsoft.com/office/drawing/2014/main" id="{81E9CF96-AA23-A7CA-72EC-81B7F20B0424}"/>
              </a:ext>
            </a:extLst>
          </p:cNvPr>
          <p:cNvSpPr/>
          <p:nvPr/>
        </p:nvSpPr>
        <p:spPr>
          <a:xfrm>
            <a:off x="457207" y="1063229"/>
            <a:ext cx="8229593" cy="3139321"/>
          </a:xfrm>
          <a:prstGeom prst="rect">
            <a:avLst/>
          </a:prstGeom>
        </p:spPr>
        <p:txBody>
          <a:bodyPr wrap="square">
            <a:spAutoFit/>
          </a:bodyPr>
          <a:lstStyle/>
          <a:p>
            <a:pPr marL="342900" indent="-342900">
              <a:buFont typeface="+mj-lt"/>
              <a:buAutoNum type="arabicPeriod"/>
            </a:pPr>
            <a:r>
              <a:rPr lang="en-US" dirty="0">
                <a:solidFill>
                  <a:srgbClr val="0000FF"/>
                </a:solidFill>
              </a:rPr>
              <a:t>Lagrangean Method</a:t>
            </a:r>
          </a:p>
          <a:p>
            <a:pPr marL="342900" indent="-342900">
              <a:buFont typeface="+mj-lt"/>
              <a:buAutoNum type="arabicPeriod"/>
            </a:pPr>
            <a:endParaRPr lang="en-US" dirty="0">
              <a:solidFill>
                <a:srgbClr val="0000FF"/>
              </a:solidFill>
            </a:endParaRPr>
          </a:p>
          <a:p>
            <a:pPr marL="342900" indent="-342900">
              <a:buFont typeface="+mj-lt"/>
              <a:buAutoNum type="arabicPeriod"/>
            </a:pPr>
            <a:endParaRPr lang="en-US" dirty="0">
              <a:solidFill>
                <a:srgbClr val="0000FF"/>
              </a:solidFill>
            </a:endParaRPr>
          </a:p>
          <a:p>
            <a:pPr marL="342900" indent="-342900">
              <a:buFont typeface="+mj-lt"/>
              <a:buAutoNum type="arabicPeriod"/>
            </a:pPr>
            <a:endParaRPr lang="en-US" dirty="0">
              <a:solidFill>
                <a:srgbClr val="0000FF"/>
              </a:solidFill>
            </a:endParaRPr>
          </a:p>
          <a:p>
            <a:pPr marL="342900" indent="-342900">
              <a:buFont typeface="+mj-lt"/>
              <a:buAutoNum type="arabicPeriod"/>
            </a:pPr>
            <a:r>
              <a:rPr lang="en-US" dirty="0">
                <a:solidFill>
                  <a:srgbClr val="0000FF"/>
                </a:solidFill>
              </a:rPr>
              <a:t>Variable Fixing</a:t>
            </a:r>
          </a:p>
          <a:p>
            <a:pPr marL="342900" indent="-342900">
              <a:buFont typeface="+mj-lt"/>
              <a:buAutoNum type="arabicPeriod"/>
            </a:pPr>
            <a:endParaRPr lang="en-US" dirty="0">
              <a:solidFill>
                <a:srgbClr val="0000FF"/>
              </a:solidFill>
            </a:endParaRP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342900" indent="-342900">
              <a:buFont typeface="+mj-lt"/>
              <a:buAutoNum type="arabicPeriod"/>
            </a:pPr>
            <a:r>
              <a:rPr lang="en-US" dirty="0">
                <a:solidFill>
                  <a:srgbClr val="0000FF"/>
                </a:solidFill>
              </a:rPr>
              <a:t>Cutting Planes</a:t>
            </a:r>
          </a:p>
          <a:p>
            <a:pPr marL="342900" indent="-342900">
              <a:buFont typeface="+mj-lt"/>
              <a:buAutoNum type="arabicPeriod"/>
            </a:pPr>
            <a:endParaRPr lang="en-US" dirty="0">
              <a:solidFill>
                <a:srgbClr val="0000FF"/>
              </a:solidFill>
            </a:endParaRPr>
          </a:p>
          <a:p>
            <a:pPr marL="800100" lvl="1"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A7F2FD9-AF46-03AC-29F9-4676EEC321B7}"/>
              </a:ext>
            </a:extLst>
          </p:cNvPr>
          <p:cNvPicPr>
            <a:picLocks noChangeAspect="1"/>
          </p:cNvPicPr>
          <p:nvPr/>
        </p:nvPicPr>
        <p:blipFill>
          <a:blip r:embed="rId2"/>
          <a:stretch>
            <a:fillRect/>
          </a:stretch>
        </p:blipFill>
        <p:spPr>
          <a:xfrm>
            <a:off x="685800" y="1473805"/>
            <a:ext cx="7772400" cy="571106"/>
          </a:xfrm>
          <a:prstGeom prst="rect">
            <a:avLst/>
          </a:prstGeom>
        </p:spPr>
      </p:pic>
      <p:pic>
        <p:nvPicPr>
          <p:cNvPr id="7" name="Picture 6">
            <a:extLst>
              <a:ext uri="{FF2B5EF4-FFF2-40B4-BE49-F238E27FC236}">
                <a16:creationId xmlns:a16="http://schemas.microsoft.com/office/drawing/2014/main" id="{AD6F6B5C-801C-36C2-4B3D-5EB2749042D4}"/>
              </a:ext>
            </a:extLst>
          </p:cNvPr>
          <p:cNvPicPr>
            <a:picLocks noChangeAspect="1"/>
          </p:cNvPicPr>
          <p:nvPr/>
        </p:nvPicPr>
        <p:blipFill>
          <a:blip r:embed="rId3"/>
          <a:stretch>
            <a:fillRect/>
          </a:stretch>
        </p:blipFill>
        <p:spPr>
          <a:xfrm>
            <a:off x="685800" y="3646839"/>
            <a:ext cx="7772400" cy="603336"/>
          </a:xfrm>
          <a:prstGeom prst="rect">
            <a:avLst/>
          </a:prstGeom>
        </p:spPr>
      </p:pic>
      <p:pic>
        <p:nvPicPr>
          <p:cNvPr id="9" name="Picture 8">
            <a:extLst>
              <a:ext uri="{FF2B5EF4-FFF2-40B4-BE49-F238E27FC236}">
                <a16:creationId xmlns:a16="http://schemas.microsoft.com/office/drawing/2014/main" id="{55373EDC-8F03-E19E-197F-8A0EC848862C}"/>
              </a:ext>
            </a:extLst>
          </p:cNvPr>
          <p:cNvPicPr>
            <a:picLocks noChangeAspect="1"/>
          </p:cNvPicPr>
          <p:nvPr/>
        </p:nvPicPr>
        <p:blipFill>
          <a:blip r:embed="rId4"/>
          <a:stretch>
            <a:fillRect/>
          </a:stretch>
        </p:blipFill>
        <p:spPr>
          <a:xfrm>
            <a:off x="685800" y="2506426"/>
            <a:ext cx="7772400" cy="791469"/>
          </a:xfrm>
          <a:prstGeom prst="rect">
            <a:avLst/>
          </a:prstGeom>
        </p:spPr>
      </p:pic>
    </p:spTree>
    <p:extLst>
      <p:ext uri="{BB962C8B-B14F-4D97-AF65-F5344CB8AC3E}">
        <p14:creationId xmlns:p14="http://schemas.microsoft.com/office/powerpoint/2010/main" val="164488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9EF43-B0D4-6BB7-EA1D-EB5FD902B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3F3CBD-7E84-5E42-6B10-35570C0320CA}"/>
              </a:ext>
            </a:extLst>
          </p:cNvPr>
          <p:cNvSpPr>
            <a:spLocks noGrp="1"/>
          </p:cNvSpPr>
          <p:nvPr>
            <p:ph type="title"/>
          </p:nvPr>
        </p:nvSpPr>
        <p:spPr/>
        <p:txBody>
          <a:bodyPr>
            <a:normAutofit/>
          </a:bodyPr>
          <a:lstStyle/>
          <a:p>
            <a:r>
              <a:rPr lang="en-US" dirty="0"/>
              <a:t>Experimental Results</a:t>
            </a:r>
          </a:p>
        </p:txBody>
      </p:sp>
      <p:pic>
        <p:nvPicPr>
          <p:cNvPr id="6" name="Picture 5" descr="A table with numbers and a white background&#10;&#10;Description automatically generated">
            <a:extLst>
              <a:ext uri="{FF2B5EF4-FFF2-40B4-BE49-F238E27FC236}">
                <a16:creationId xmlns:a16="http://schemas.microsoft.com/office/drawing/2014/main" id="{67A15474-D4EC-13B6-78F8-395CC163B8DB}"/>
              </a:ext>
            </a:extLst>
          </p:cNvPr>
          <p:cNvPicPr>
            <a:picLocks noChangeAspect="1"/>
          </p:cNvPicPr>
          <p:nvPr/>
        </p:nvPicPr>
        <p:blipFill>
          <a:blip r:embed="rId2"/>
          <a:stretch>
            <a:fillRect/>
          </a:stretch>
        </p:blipFill>
        <p:spPr>
          <a:xfrm>
            <a:off x="2767072" y="2711421"/>
            <a:ext cx="3121335" cy="1754327"/>
          </a:xfrm>
          <a:prstGeom prst="rect">
            <a:avLst/>
          </a:prstGeom>
        </p:spPr>
      </p:pic>
      <p:sp>
        <p:nvSpPr>
          <p:cNvPr id="9" name="Rectangle 8">
            <a:extLst>
              <a:ext uri="{FF2B5EF4-FFF2-40B4-BE49-F238E27FC236}">
                <a16:creationId xmlns:a16="http://schemas.microsoft.com/office/drawing/2014/main" id="{10234564-33F0-7DA6-373C-42854777FFDE}"/>
              </a:ext>
            </a:extLst>
          </p:cNvPr>
          <p:cNvSpPr/>
          <p:nvPr/>
        </p:nvSpPr>
        <p:spPr>
          <a:xfrm>
            <a:off x="6832888" y="4465748"/>
            <a:ext cx="1924501" cy="369332"/>
          </a:xfrm>
          <a:prstGeom prst="rect">
            <a:avLst/>
          </a:prstGeom>
        </p:spPr>
        <p:txBody>
          <a:bodyPr wrap="none">
            <a:spAutoFit/>
          </a:bodyPr>
          <a:lstStyle/>
          <a:p>
            <a:pPr lvl="0" algn="r">
              <a:spcBef>
                <a:spcPct val="20000"/>
              </a:spcBef>
            </a:pPr>
            <a:r>
              <a:rPr lang="en-US" dirty="0"/>
              <a:t>[Pecin et al. 2017]</a:t>
            </a:r>
          </a:p>
        </p:txBody>
      </p:sp>
      <p:sp>
        <p:nvSpPr>
          <p:cNvPr id="3" name="Rectangle 2">
            <a:extLst>
              <a:ext uri="{FF2B5EF4-FFF2-40B4-BE49-F238E27FC236}">
                <a16:creationId xmlns:a16="http://schemas.microsoft.com/office/drawing/2014/main" id="{CCF7A67A-9E0C-E264-445C-5968E66EFF6F}"/>
              </a:ext>
            </a:extLst>
          </p:cNvPr>
          <p:cNvSpPr/>
          <p:nvPr/>
        </p:nvSpPr>
        <p:spPr>
          <a:xfrm>
            <a:off x="4686300" y="4465748"/>
            <a:ext cx="2404214" cy="369332"/>
          </a:xfrm>
          <a:prstGeom prst="rect">
            <a:avLst/>
          </a:prstGeom>
        </p:spPr>
        <p:txBody>
          <a:bodyPr wrap="square">
            <a:spAutoFit/>
          </a:bodyPr>
          <a:lstStyle/>
          <a:p>
            <a:pPr lvl="0">
              <a:spcBef>
                <a:spcPct val="20000"/>
              </a:spcBef>
            </a:pPr>
            <a:r>
              <a:rPr lang="en-US" dirty="0"/>
              <a:t>[K. &amp; van Hoeve 2022]</a:t>
            </a:r>
          </a:p>
        </p:txBody>
      </p:sp>
      <p:sp>
        <p:nvSpPr>
          <p:cNvPr id="4" name="Rectangle 3">
            <a:extLst>
              <a:ext uri="{FF2B5EF4-FFF2-40B4-BE49-F238E27FC236}">
                <a16:creationId xmlns:a16="http://schemas.microsoft.com/office/drawing/2014/main" id="{BC5D697E-6658-79C4-FF62-4C2F5FBF625F}"/>
              </a:ext>
            </a:extLst>
          </p:cNvPr>
          <p:cNvSpPr/>
          <p:nvPr/>
        </p:nvSpPr>
        <p:spPr>
          <a:xfrm>
            <a:off x="457207" y="1063229"/>
            <a:ext cx="8229593" cy="1754326"/>
          </a:xfrm>
          <a:prstGeom prst="rect">
            <a:avLst/>
          </a:prstGeom>
        </p:spPr>
        <p:txBody>
          <a:bodyPr wrap="square">
            <a:spAutoFit/>
          </a:bodyPr>
          <a:lstStyle/>
          <a:p>
            <a:r>
              <a:rPr lang="en-US" dirty="0">
                <a:solidFill>
                  <a:srgbClr val="0000FF"/>
                </a:solidFill>
              </a:rPr>
              <a:t>Comparison with the State-of-the-Art Method on Benchmark Instances:</a:t>
            </a:r>
          </a:p>
          <a:p>
            <a:pPr marL="285750" indent="-285750">
              <a:buFont typeface="Arial" panose="020B0604020202020204" pitchFamily="34" charset="0"/>
              <a:buChar char="•"/>
            </a:pPr>
            <a:r>
              <a:rPr lang="en-US" dirty="0"/>
              <a:t>The </a:t>
            </a:r>
            <a:r>
              <a:rPr lang="en-US" i="1" dirty="0"/>
              <a:t>gap (%)</a:t>
            </a:r>
            <a:r>
              <a:rPr lang="en-US" dirty="0"/>
              <a:t> is the optimality gap after 1 hour of runtime.</a:t>
            </a:r>
          </a:p>
          <a:p>
            <a:pPr marL="285750" indent="-285750">
              <a:buFont typeface="Arial" panose="020B0604020202020204" pitchFamily="34" charset="0"/>
              <a:buChar char="•"/>
            </a:pPr>
            <a:r>
              <a:rPr lang="en-US" dirty="0"/>
              <a:t>Column elimination performed well, but did not outperform the state-of-the-art.</a:t>
            </a:r>
          </a:p>
          <a:p>
            <a:pPr marL="742950" lvl="1" indent="-285750">
              <a:buFont typeface="Arial" panose="020B0604020202020204" pitchFamily="34" charset="0"/>
              <a:buChar char="•"/>
            </a:pPr>
            <a:r>
              <a:rPr lang="en-US" dirty="0"/>
              <a:t>This was still good news, because there has not been another serious rival for the state-of-the-art method.</a:t>
            </a:r>
          </a:p>
          <a:p>
            <a:pPr marL="742950" lvl="1" indent="-285750">
              <a:buFont typeface="Arial" panose="020B0604020202020204" pitchFamily="34" charset="0"/>
              <a:buChar char="•"/>
            </a:pPr>
            <a:r>
              <a:rPr lang="en-US" dirty="0"/>
              <a:t>The Lagrangean method and variable fixing were most important.</a:t>
            </a:r>
          </a:p>
        </p:txBody>
      </p:sp>
    </p:spTree>
    <p:extLst>
      <p:ext uri="{BB962C8B-B14F-4D97-AF65-F5344CB8AC3E}">
        <p14:creationId xmlns:p14="http://schemas.microsoft.com/office/powerpoint/2010/main" val="2911737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EA2E9-4EC1-13E2-7903-87B260D35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C3334-659F-FA35-6A59-BB2EDBBA0598}"/>
              </a:ext>
            </a:extLst>
          </p:cNvPr>
          <p:cNvSpPr>
            <a:spLocks noGrp="1"/>
          </p:cNvSpPr>
          <p:nvPr>
            <p:ph type="title"/>
          </p:nvPr>
        </p:nvSpPr>
        <p:spPr/>
        <p:txBody>
          <a:bodyPr>
            <a:normAutofit/>
          </a:bodyPr>
          <a:lstStyle/>
          <a:p>
            <a:r>
              <a:rPr lang="en-US" dirty="0"/>
              <a:t>Contributions</a:t>
            </a:r>
          </a:p>
        </p:txBody>
      </p:sp>
      <p:cxnSp>
        <p:nvCxnSpPr>
          <p:cNvPr id="8" name="Straight Connector 7">
            <a:extLst>
              <a:ext uri="{FF2B5EF4-FFF2-40B4-BE49-F238E27FC236}">
                <a16:creationId xmlns:a16="http://schemas.microsoft.com/office/drawing/2014/main" id="{9CE9C780-172C-C495-910C-5B03435D8DB0}"/>
              </a:ext>
            </a:extLst>
          </p:cNvPr>
          <p:cNvCxnSpPr>
            <a:cxnSpLocks/>
            <a:stCxn id="2" idx="2"/>
          </p:cNvCxnSpPr>
          <p:nvPr/>
        </p:nvCxnSpPr>
        <p:spPr>
          <a:xfrm>
            <a:off x="4572000" y="1063229"/>
            <a:ext cx="0" cy="3794521"/>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C38C26F-C800-34BF-D890-057013BC7F21}"/>
              </a:ext>
            </a:extLst>
          </p:cNvPr>
          <p:cNvSpPr/>
          <p:nvPr/>
        </p:nvSpPr>
        <p:spPr>
          <a:xfrm>
            <a:off x="457207" y="1063229"/>
            <a:ext cx="3948407" cy="369332"/>
          </a:xfrm>
          <a:prstGeom prst="rect">
            <a:avLst/>
          </a:prstGeom>
        </p:spPr>
        <p:txBody>
          <a:bodyPr wrap="square">
            <a:spAutoFit/>
          </a:bodyPr>
          <a:lstStyle/>
          <a:p>
            <a:r>
              <a:rPr lang="en-US" dirty="0">
                <a:solidFill>
                  <a:srgbClr val="0000FF"/>
                </a:solidFill>
              </a:rPr>
              <a:t>Previous works:</a:t>
            </a:r>
            <a:endParaRPr lang="en-US" dirty="0"/>
          </a:p>
        </p:txBody>
      </p:sp>
      <p:sp>
        <p:nvSpPr>
          <p:cNvPr id="9" name="Rectangle 8">
            <a:extLst>
              <a:ext uri="{FF2B5EF4-FFF2-40B4-BE49-F238E27FC236}">
                <a16:creationId xmlns:a16="http://schemas.microsoft.com/office/drawing/2014/main" id="{0DDA7C62-E9EA-411F-2410-3B291D3F1847}"/>
              </a:ext>
            </a:extLst>
          </p:cNvPr>
          <p:cNvSpPr/>
          <p:nvPr/>
        </p:nvSpPr>
        <p:spPr>
          <a:xfrm>
            <a:off x="4571999" y="1063229"/>
            <a:ext cx="2047863" cy="369332"/>
          </a:xfrm>
          <a:prstGeom prst="rect">
            <a:avLst/>
          </a:prstGeom>
        </p:spPr>
        <p:txBody>
          <a:bodyPr wrap="square">
            <a:spAutoFit/>
          </a:bodyPr>
          <a:lstStyle/>
          <a:p>
            <a:r>
              <a:rPr lang="en-US" dirty="0">
                <a:solidFill>
                  <a:srgbClr val="0000FF"/>
                </a:solidFill>
              </a:rPr>
              <a:t>This work:</a:t>
            </a:r>
            <a:endParaRPr lang="en-US" dirty="0"/>
          </a:p>
        </p:txBody>
      </p:sp>
      <p:sp>
        <p:nvSpPr>
          <p:cNvPr id="10" name="Rectangle 9">
            <a:extLst>
              <a:ext uri="{FF2B5EF4-FFF2-40B4-BE49-F238E27FC236}">
                <a16:creationId xmlns:a16="http://schemas.microsoft.com/office/drawing/2014/main" id="{34EC0DF1-4662-8E90-C693-3B4B7AEB6D97}"/>
              </a:ext>
            </a:extLst>
          </p:cNvPr>
          <p:cNvSpPr/>
          <p:nvPr/>
        </p:nvSpPr>
        <p:spPr>
          <a:xfrm>
            <a:off x="499766" y="1375272"/>
            <a:ext cx="3948407" cy="1698927"/>
          </a:xfrm>
          <a:prstGeom prst="rect">
            <a:avLst/>
          </a:prstGeom>
        </p:spPr>
        <p:txBody>
          <a:bodyPr wrap="square">
            <a:spAutoFit/>
          </a:bodyPr>
          <a:lstStyle/>
          <a:p>
            <a:pPr lvl="0">
              <a:spcBef>
                <a:spcPct val="20000"/>
              </a:spcBef>
            </a:pPr>
            <a:r>
              <a:rPr lang="en-US" dirty="0"/>
              <a:t>1. [van Hoeve </a:t>
            </a:r>
            <a:r>
              <a:rPr lang="en-US" i="1" dirty="0"/>
              <a:t>MP 2020</a:t>
            </a:r>
            <a:r>
              <a:rPr lang="en-US" dirty="0"/>
              <a:t>]</a:t>
            </a:r>
          </a:p>
          <a:p>
            <a:pPr lvl="0">
              <a:spcBef>
                <a:spcPct val="20000"/>
              </a:spcBef>
            </a:pPr>
            <a:r>
              <a:rPr lang="en-US" dirty="0"/>
              <a:t>Problem: Graph Coloring Problem</a:t>
            </a:r>
          </a:p>
          <a:p>
            <a:pPr lvl="0">
              <a:spcBef>
                <a:spcPct val="20000"/>
              </a:spcBef>
            </a:pPr>
            <a:r>
              <a:rPr lang="en-US" dirty="0"/>
              <a:t>Graph: Binary Decision Diagram</a:t>
            </a:r>
          </a:p>
          <a:p>
            <a:pPr lvl="0">
              <a:spcBef>
                <a:spcPct val="20000"/>
              </a:spcBef>
            </a:pPr>
            <a:r>
              <a:rPr lang="en-US" dirty="0"/>
              <a:t>Refinement: Repetitions</a:t>
            </a:r>
          </a:p>
          <a:p>
            <a:pPr lvl="0">
              <a:spcBef>
                <a:spcPct val="20000"/>
              </a:spcBef>
            </a:pPr>
            <a:r>
              <a:rPr lang="en-US" dirty="0"/>
              <a:t>Solving: LP then IP</a:t>
            </a:r>
          </a:p>
        </p:txBody>
      </p:sp>
      <p:sp>
        <p:nvSpPr>
          <p:cNvPr id="12" name="Rectangle 11">
            <a:extLst>
              <a:ext uri="{FF2B5EF4-FFF2-40B4-BE49-F238E27FC236}">
                <a16:creationId xmlns:a16="http://schemas.microsoft.com/office/drawing/2014/main" id="{A147BF8A-5ADF-8EB5-FF80-2026E4BA20D0}"/>
              </a:ext>
            </a:extLst>
          </p:cNvPr>
          <p:cNvSpPr/>
          <p:nvPr/>
        </p:nvSpPr>
        <p:spPr>
          <a:xfrm>
            <a:off x="499766" y="3107248"/>
            <a:ext cx="3948407" cy="1698927"/>
          </a:xfrm>
          <a:prstGeom prst="rect">
            <a:avLst/>
          </a:prstGeom>
        </p:spPr>
        <p:txBody>
          <a:bodyPr wrap="square">
            <a:spAutoFit/>
          </a:bodyPr>
          <a:lstStyle/>
          <a:p>
            <a:pPr lvl="0">
              <a:spcBef>
                <a:spcPct val="20000"/>
              </a:spcBef>
            </a:pPr>
            <a:r>
              <a:rPr lang="en-US" dirty="0"/>
              <a:t>2. [Tang &amp; van Hoeve </a:t>
            </a:r>
            <a:r>
              <a:rPr lang="en-US" i="1" dirty="0"/>
              <a:t>TS 2023</a:t>
            </a:r>
            <a:r>
              <a:rPr lang="en-US" dirty="0"/>
              <a:t>]</a:t>
            </a:r>
          </a:p>
          <a:p>
            <a:pPr lvl="0">
              <a:spcBef>
                <a:spcPct val="20000"/>
              </a:spcBef>
            </a:pPr>
            <a:r>
              <a:rPr lang="en-US" dirty="0"/>
              <a:t>Problem: Truck-Drone Routing Problem</a:t>
            </a:r>
          </a:p>
          <a:p>
            <a:pPr lvl="0">
              <a:spcBef>
                <a:spcPct val="20000"/>
              </a:spcBef>
            </a:pPr>
            <a:r>
              <a:rPr lang="en-US" dirty="0"/>
              <a:t>Graph: Dynamic Program</a:t>
            </a:r>
          </a:p>
          <a:p>
            <a:pPr lvl="0">
              <a:spcBef>
                <a:spcPct val="20000"/>
              </a:spcBef>
            </a:pPr>
            <a:r>
              <a:rPr lang="en-US" dirty="0"/>
              <a:t>Refinement: Repetitions</a:t>
            </a:r>
          </a:p>
          <a:p>
            <a:pPr lvl="0">
              <a:spcBef>
                <a:spcPct val="20000"/>
              </a:spcBef>
            </a:pPr>
            <a:r>
              <a:rPr lang="en-US" dirty="0"/>
              <a:t>Solving: Lagrangean (Single Path)</a:t>
            </a:r>
          </a:p>
        </p:txBody>
      </p:sp>
      <p:sp>
        <p:nvSpPr>
          <p:cNvPr id="13" name="Rectangle 12">
            <a:extLst>
              <a:ext uri="{FF2B5EF4-FFF2-40B4-BE49-F238E27FC236}">
                <a16:creationId xmlns:a16="http://schemas.microsoft.com/office/drawing/2014/main" id="{74FFEDEE-C5F9-8DB7-7F17-AF292DC24635}"/>
              </a:ext>
            </a:extLst>
          </p:cNvPr>
          <p:cNvSpPr/>
          <p:nvPr/>
        </p:nvSpPr>
        <p:spPr>
          <a:xfrm>
            <a:off x="4571999" y="1408321"/>
            <a:ext cx="4114789" cy="1975926"/>
          </a:xfrm>
          <a:prstGeom prst="rect">
            <a:avLst/>
          </a:prstGeom>
        </p:spPr>
        <p:txBody>
          <a:bodyPr wrap="square">
            <a:spAutoFit/>
          </a:bodyPr>
          <a:lstStyle/>
          <a:p>
            <a:pPr lvl="0">
              <a:spcBef>
                <a:spcPct val="20000"/>
              </a:spcBef>
            </a:pPr>
            <a:r>
              <a:rPr lang="en-US" dirty="0"/>
              <a:t>3. [K. &amp; van Hoeve </a:t>
            </a:r>
            <a:r>
              <a:rPr lang="en-US" i="1" dirty="0"/>
              <a:t>CPAIOR 2022</a:t>
            </a:r>
            <a:r>
              <a:rPr lang="en-US" dirty="0"/>
              <a:t>]</a:t>
            </a:r>
          </a:p>
          <a:p>
            <a:pPr lvl="0">
              <a:spcBef>
                <a:spcPct val="20000"/>
              </a:spcBef>
            </a:pPr>
            <a:r>
              <a:rPr lang="en-US" dirty="0"/>
              <a:t>Problem: CVRP</a:t>
            </a:r>
          </a:p>
          <a:p>
            <a:pPr lvl="0">
              <a:spcBef>
                <a:spcPct val="20000"/>
              </a:spcBef>
            </a:pPr>
            <a:r>
              <a:rPr lang="en-US" dirty="0"/>
              <a:t>Graph: Dynamic Program</a:t>
            </a:r>
          </a:p>
          <a:p>
            <a:pPr lvl="0">
              <a:spcBef>
                <a:spcPct val="20000"/>
              </a:spcBef>
            </a:pPr>
            <a:r>
              <a:rPr lang="en-US" dirty="0"/>
              <a:t>Refinement: Repetitions</a:t>
            </a:r>
          </a:p>
          <a:p>
            <a:pPr lvl="0">
              <a:spcBef>
                <a:spcPct val="20000"/>
              </a:spcBef>
            </a:pPr>
            <a:r>
              <a:rPr lang="en-US" dirty="0"/>
              <a:t>Solving: Lagrangean (Multi-Path) + Variable Fixing + Cutting Planes</a:t>
            </a:r>
          </a:p>
        </p:txBody>
      </p:sp>
      <p:sp>
        <p:nvSpPr>
          <p:cNvPr id="14" name="Rectangle 13">
            <a:extLst>
              <a:ext uri="{FF2B5EF4-FFF2-40B4-BE49-F238E27FC236}">
                <a16:creationId xmlns:a16="http://schemas.microsoft.com/office/drawing/2014/main" id="{E067BEA7-2801-F055-58BF-DBEC69C421AD}"/>
              </a:ext>
            </a:extLst>
          </p:cNvPr>
          <p:cNvSpPr/>
          <p:nvPr/>
        </p:nvSpPr>
        <p:spPr>
          <a:xfrm>
            <a:off x="4645805" y="1746476"/>
            <a:ext cx="3374227" cy="3693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E0B7CA-1074-4B72-FA95-FF6DB610E423}"/>
              </a:ext>
            </a:extLst>
          </p:cNvPr>
          <p:cNvSpPr/>
          <p:nvPr/>
        </p:nvSpPr>
        <p:spPr>
          <a:xfrm>
            <a:off x="4645805" y="2752726"/>
            <a:ext cx="3374241" cy="6443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37A706D-2211-BA0F-CE9C-1F5D21829F30}"/>
              </a:ext>
            </a:extLst>
          </p:cNvPr>
          <p:cNvCxnSpPr>
            <a:cxnSpLocks/>
          </p:cNvCxnSpPr>
          <p:nvPr/>
        </p:nvCxnSpPr>
        <p:spPr>
          <a:xfrm>
            <a:off x="554835" y="3107248"/>
            <a:ext cx="4017163" cy="2424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0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CEC30-BA13-2CEC-2FE3-78C4A8F91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FAEF6-A4B8-7C10-B308-27566855396E}"/>
              </a:ext>
            </a:extLst>
          </p:cNvPr>
          <p:cNvSpPr>
            <a:spLocks noGrp="1"/>
          </p:cNvSpPr>
          <p:nvPr>
            <p:ph type="title"/>
          </p:nvPr>
        </p:nvSpPr>
        <p:spPr/>
        <p:txBody>
          <a:bodyPr>
            <a:normAutofit/>
          </a:bodyPr>
          <a:lstStyle/>
          <a:p>
            <a:r>
              <a:rPr lang="en-US" dirty="0"/>
              <a:t>Outline Part I</a:t>
            </a:r>
          </a:p>
        </p:txBody>
      </p:sp>
      <p:sp>
        <p:nvSpPr>
          <p:cNvPr id="9" name="TextBox 8">
            <a:extLst>
              <a:ext uri="{FF2B5EF4-FFF2-40B4-BE49-F238E27FC236}">
                <a16:creationId xmlns:a16="http://schemas.microsoft.com/office/drawing/2014/main" id="{1C2EED40-7DB6-F17A-059C-97860B2329D4}"/>
              </a:ext>
            </a:extLst>
          </p:cNvPr>
          <p:cNvSpPr txBox="1"/>
          <p:nvPr/>
        </p:nvSpPr>
        <p:spPr>
          <a:xfrm>
            <a:off x="457200" y="1099416"/>
            <a:ext cx="8229600" cy="3970318"/>
          </a:xfrm>
          <a:prstGeom prst="rect">
            <a:avLst/>
          </a:prstGeom>
          <a:noFill/>
        </p:spPr>
        <p:txBody>
          <a:bodyPr wrap="square" rtlCol="0">
            <a:spAutoFit/>
          </a:bodyPr>
          <a:lstStyle/>
          <a:p>
            <a:r>
              <a:rPr lang="en-US" dirty="0">
                <a:solidFill>
                  <a:srgbClr val="0000FF"/>
                </a:solidFill>
              </a:rPr>
              <a:t>Chapter 1</a:t>
            </a:r>
          </a:p>
          <a:p>
            <a:pPr marL="285750" indent="-285750">
              <a:buFontTx/>
              <a:buChar char="-"/>
            </a:pPr>
            <a:r>
              <a:rPr lang="en-US" dirty="0"/>
              <a:t>Introduction</a:t>
            </a:r>
          </a:p>
          <a:p>
            <a:endParaRPr lang="en-US" dirty="0"/>
          </a:p>
          <a:p>
            <a:r>
              <a:rPr lang="en-US" dirty="0">
                <a:solidFill>
                  <a:srgbClr val="0000FF"/>
                </a:solidFill>
              </a:rPr>
              <a:t>Chapter 2</a:t>
            </a:r>
          </a:p>
          <a:p>
            <a:pPr marL="285750" indent="-285750">
              <a:buFontTx/>
              <a:buChar char="-"/>
            </a:pPr>
            <a:r>
              <a:rPr lang="en-US" dirty="0"/>
              <a:t>Discrete Optimization Methodologies</a:t>
            </a:r>
          </a:p>
          <a:p>
            <a:pPr marL="285750" indent="-285750">
              <a:buFontTx/>
              <a:buChar char="-"/>
            </a:pPr>
            <a:endParaRPr lang="en-US" dirty="0"/>
          </a:p>
          <a:p>
            <a:r>
              <a:rPr lang="en-US" dirty="0">
                <a:solidFill>
                  <a:srgbClr val="0000FF"/>
                </a:solidFill>
              </a:rPr>
              <a:t>Chapter 3</a:t>
            </a:r>
          </a:p>
          <a:p>
            <a:pPr marL="285750" indent="-285750">
              <a:buFontTx/>
              <a:buChar char="-"/>
            </a:pPr>
            <a:r>
              <a:rPr lang="en-US" dirty="0"/>
              <a:t>Column Elimination for the Capacitated Vehicle Routing Problem</a:t>
            </a:r>
          </a:p>
          <a:p>
            <a:pPr marL="742950" lvl="1" indent="-285750">
              <a:buFontTx/>
              <a:buChar char="-"/>
            </a:pPr>
            <a:r>
              <a:rPr lang="en-US" dirty="0"/>
              <a:t>[K. &amp; van Hoeve </a:t>
            </a:r>
            <a:r>
              <a:rPr lang="en-US" i="1" dirty="0"/>
              <a:t>CPAIOR 2022</a:t>
            </a:r>
            <a:r>
              <a:rPr lang="en-US" dirty="0"/>
              <a:t>]</a:t>
            </a:r>
          </a:p>
          <a:p>
            <a:endParaRPr lang="en-US" dirty="0"/>
          </a:p>
          <a:p>
            <a:r>
              <a:rPr lang="en-US" dirty="0">
                <a:solidFill>
                  <a:srgbClr val="0000FF"/>
                </a:solidFill>
              </a:rPr>
              <a:t>Chapter 4</a:t>
            </a:r>
          </a:p>
          <a:p>
            <a:pPr marL="285750" indent="-285750">
              <a:buFontTx/>
              <a:buChar char="-"/>
            </a:pPr>
            <a:r>
              <a:rPr lang="en-US" dirty="0"/>
              <a:t>Column Elimination for Arc Flow Formulations</a:t>
            </a:r>
          </a:p>
          <a:p>
            <a:pPr marL="742950" lvl="1" indent="-285750">
              <a:buFontTx/>
              <a:buChar char="-"/>
            </a:pPr>
            <a:r>
              <a:rPr lang="en-US" dirty="0"/>
              <a:t>[K. &amp; van Hoeve </a:t>
            </a:r>
            <a:r>
              <a:rPr lang="en-US" i="1" dirty="0"/>
              <a:t>Major Revision OR</a:t>
            </a:r>
            <a:r>
              <a:rPr lang="en-US" dirty="0"/>
              <a:t>]</a:t>
            </a:r>
          </a:p>
          <a:p>
            <a:pPr marL="285750" indent="-285750">
              <a:buFontTx/>
              <a:buChar char="-"/>
            </a:pPr>
            <a:endParaRPr lang="en-US" dirty="0"/>
          </a:p>
        </p:txBody>
      </p:sp>
      <p:sp>
        <p:nvSpPr>
          <p:cNvPr id="3" name="Rectangle 2">
            <a:extLst>
              <a:ext uri="{FF2B5EF4-FFF2-40B4-BE49-F238E27FC236}">
                <a16:creationId xmlns:a16="http://schemas.microsoft.com/office/drawing/2014/main" id="{DB5DB06A-9B77-B903-EB9A-29067DD60717}"/>
              </a:ext>
            </a:extLst>
          </p:cNvPr>
          <p:cNvSpPr/>
          <p:nvPr/>
        </p:nvSpPr>
        <p:spPr>
          <a:xfrm>
            <a:off x="457200" y="3892228"/>
            <a:ext cx="7734300" cy="92742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7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ACDD1-FAA6-3A07-7D5C-79946B6AF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897AC-AC8E-B378-59B7-4F02F76802B5}"/>
              </a:ext>
            </a:extLst>
          </p:cNvPr>
          <p:cNvSpPr>
            <a:spLocks noGrp="1"/>
          </p:cNvSpPr>
          <p:nvPr>
            <p:ph type="title"/>
          </p:nvPr>
        </p:nvSpPr>
        <p:spPr/>
        <p:txBody>
          <a:bodyPr>
            <a:normAutofit/>
          </a:bodyPr>
          <a:lstStyle/>
          <a:p>
            <a:r>
              <a:rPr lang="en-US" dirty="0"/>
              <a:t>Outline Part II</a:t>
            </a:r>
          </a:p>
        </p:txBody>
      </p:sp>
      <p:sp>
        <p:nvSpPr>
          <p:cNvPr id="9" name="TextBox 8">
            <a:extLst>
              <a:ext uri="{FF2B5EF4-FFF2-40B4-BE49-F238E27FC236}">
                <a16:creationId xmlns:a16="http://schemas.microsoft.com/office/drawing/2014/main" id="{7310239C-D25F-638D-3FB0-E783DAB98D93}"/>
              </a:ext>
            </a:extLst>
          </p:cNvPr>
          <p:cNvSpPr txBox="1"/>
          <p:nvPr/>
        </p:nvSpPr>
        <p:spPr>
          <a:xfrm>
            <a:off x="457200" y="1099416"/>
            <a:ext cx="8229600" cy="3416320"/>
          </a:xfrm>
          <a:prstGeom prst="rect">
            <a:avLst/>
          </a:prstGeom>
          <a:noFill/>
        </p:spPr>
        <p:txBody>
          <a:bodyPr wrap="square" rtlCol="0">
            <a:spAutoFit/>
          </a:bodyPr>
          <a:lstStyle/>
          <a:p>
            <a:r>
              <a:rPr lang="en-US" dirty="0">
                <a:solidFill>
                  <a:srgbClr val="0000FF"/>
                </a:solidFill>
              </a:rPr>
              <a:t>Chapter 5</a:t>
            </a:r>
          </a:p>
          <a:p>
            <a:pPr marL="285750" indent="-285750">
              <a:buFontTx/>
              <a:buChar char="-"/>
            </a:pPr>
            <a:r>
              <a:rPr lang="en-US" dirty="0"/>
              <a:t>Primal Heuristics for Arc Flow Formulations</a:t>
            </a:r>
          </a:p>
          <a:p>
            <a:endParaRPr lang="en-US" dirty="0"/>
          </a:p>
          <a:p>
            <a:r>
              <a:rPr lang="en-US" dirty="0">
                <a:solidFill>
                  <a:srgbClr val="0000FF"/>
                </a:solidFill>
              </a:rPr>
              <a:t>Chapter 6</a:t>
            </a:r>
          </a:p>
          <a:p>
            <a:pPr marL="285750" indent="-285750">
              <a:buFontTx/>
              <a:buChar char="-"/>
            </a:pPr>
            <a:r>
              <a:rPr lang="en-US" dirty="0"/>
              <a:t>Cutting Planes for Arc Flow Formulations from Path Flow Formulations</a:t>
            </a:r>
          </a:p>
          <a:p>
            <a:pPr marL="285750" indent="-285750">
              <a:buFontTx/>
              <a:buChar char="-"/>
            </a:pPr>
            <a:endParaRPr lang="en-US" dirty="0"/>
          </a:p>
          <a:p>
            <a:r>
              <a:rPr lang="en-US" dirty="0">
                <a:solidFill>
                  <a:srgbClr val="0000FF"/>
                </a:solidFill>
              </a:rPr>
              <a:t>Chapter 7</a:t>
            </a:r>
          </a:p>
          <a:p>
            <a:pPr marL="285750" indent="-285750">
              <a:buFontTx/>
              <a:buChar char="-"/>
            </a:pPr>
            <a:r>
              <a:rPr lang="en-US" dirty="0"/>
              <a:t>Variable Ordering for Column Elimination: A Portfolio Approach</a:t>
            </a:r>
          </a:p>
          <a:p>
            <a:pPr marL="742950" lvl="1" indent="-285750">
              <a:buFontTx/>
              <a:buChar char="-"/>
            </a:pPr>
            <a:r>
              <a:rPr lang="en-US" dirty="0"/>
              <a:t>[K. &amp; van Hoeve </a:t>
            </a:r>
            <a:r>
              <a:rPr lang="en-US" i="1" dirty="0"/>
              <a:t>Constraints 2022</a:t>
            </a:r>
            <a:r>
              <a:rPr lang="en-US" dirty="0"/>
              <a:t>]</a:t>
            </a:r>
          </a:p>
          <a:p>
            <a:pPr marL="285750" indent="-285750">
              <a:buFontTx/>
              <a:buChar char="-"/>
            </a:pPr>
            <a:endParaRPr lang="en-US" dirty="0"/>
          </a:p>
          <a:p>
            <a:r>
              <a:rPr lang="en-US" dirty="0">
                <a:solidFill>
                  <a:srgbClr val="0000FF"/>
                </a:solidFill>
              </a:rPr>
              <a:t>Chapter 8</a:t>
            </a:r>
          </a:p>
          <a:p>
            <a:pPr marL="285750" indent="-285750">
              <a:buFontTx/>
              <a:buChar char="-"/>
            </a:pPr>
            <a:r>
              <a:rPr lang="en-US" dirty="0"/>
              <a:t>Conclusion</a:t>
            </a:r>
          </a:p>
        </p:txBody>
      </p:sp>
    </p:spTree>
    <p:extLst>
      <p:ext uri="{BB962C8B-B14F-4D97-AF65-F5344CB8AC3E}">
        <p14:creationId xmlns:p14="http://schemas.microsoft.com/office/powerpoint/2010/main" val="106681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DECC4-3658-369F-A805-1EB7FD57F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D39B1-E2EC-1CED-D1C8-B90EE06ECE5B}"/>
              </a:ext>
            </a:extLst>
          </p:cNvPr>
          <p:cNvSpPr>
            <a:spLocks noGrp="1"/>
          </p:cNvSpPr>
          <p:nvPr>
            <p:ph type="title"/>
          </p:nvPr>
        </p:nvSpPr>
        <p:spPr/>
        <p:txBody>
          <a:bodyPr>
            <a:normAutofit/>
          </a:bodyPr>
          <a:lstStyle/>
          <a:p>
            <a:r>
              <a:rPr lang="en-US" dirty="0"/>
              <a:t>General Problem Description</a:t>
            </a:r>
          </a:p>
        </p:txBody>
      </p:sp>
      <p:pic>
        <p:nvPicPr>
          <p:cNvPr id="4" name="Picture 3" descr="A black and white math symbols&#10;&#10;AI-generated content may be incorrect.">
            <a:extLst>
              <a:ext uri="{FF2B5EF4-FFF2-40B4-BE49-F238E27FC236}">
                <a16:creationId xmlns:a16="http://schemas.microsoft.com/office/drawing/2014/main" id="{D46DA42E-871D-901E-95CA-940E12E52673}"/>
              </a:ext>
            </a:extLst>
          </p:cNvPr>
          <p:cNvPicPr>
            <a:picLocks noChangeAspect="1"/>
          </p:cNvPicPr>
          <p:nvPr/>
        </p:nvPicPr>
        <p:blipFill>
          <a:blip r:embed="rId3"/>
          <a:stretch>
            <a:fillRect/>
          </a:stretch>
        </p:blipFill>
        <p:spPr>
          <a:xfrm>
            <a:off x="1536700" y="2817555"/>
            <a:ext cx="6070600" cy="16430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B8E5F83-97CF-F440-51C7-530E3AE55A23}"/>
                  </a:ext>
                </a:extLst>
              </p:cNvPr>
              <p:cNvSpPr/>
              <p:nvPr/>
            </p:nvSpPr>
            <p:spPr>
              <a:xfrm>
                <a:off x="457207" y="1063229"/>
                <a:ext cx="8229593" cy="1754326"/>
              </a:xfrm>
              <a:prstGeom prst="rect">
                <a:avLst/>
              </a:prstGeom>
            </p:spPr>
            <p:txBody>
              <a:bodyPr wrap="square">
                <a:spAutoFit/>
              </a:bodyPr>
              <a:lstStyle/>
              <a:p>
                <a:r>
                  <a:rPr lang="en-US" dirty="0">
                    <a:solidFill>
                      <a:srgbClr val="0000FF"/>
                    </a:solidFill>
                  </a:rPr>
                  <a:t>Problem Form:</a:t>
                </a:r>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𝑈</m:t>
                    </m:r>
                  </m:oMath>
                </a14:m>
                <a:r>
                  <a:rPr lang="en-US" dirty="0"/>
                  <a:t> is a set of elements.</a:t>
                </a:r>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𝑆</m:t>
                    </m:r>
                  </m:oMath>
                </a14:m>
                <a:r>
                  <a:rPr lang="en-US" dirty="0"/>
                  <a:t> is a set of arbitrary, but finite-length sequences of elements.</a:t>
                </a:r>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 : </m:t>
                    </m:r>
                    <m:r>
                      <a:rPr lang="en-US" i="1" dirty="0" smtClean="0">
                        <a:latin typeface="Cambria Math" panose="02040503050406030204" pitchFamily="18" charset="0"/>
                      </a:rPr>
                      <m:t>𝑆</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ℝ</m:t>
                    </m:r>
                    <m:r>
                      <a:rPr lang="en-US" i="1" dirty="0" smtClean="0">
                        <a:latin typeface="Cambria Math" panose="02040503050406030204" pitchFamily="18" charset="0"/>
                      </a:rPr>
                      <m:t> </m:t>
                    </m:r>
                    <m:r>
                      <a:rPr lang="en-US" b="0" i="1" dirty="0" smtClean="0">
                        <a:latin typeface="Cambria Math" panose="02040503050406030204" pitchFamily="18" charset="0"/>
                      </a:rPr>
                      <m:t> </m:t>
                    </m:r>
                  </m:oMath>
                </a14:m>
                <a:r>
                  <a:rPr lang="en-US" dirty="0"/>
                  <a:t>is a cost function for the sequences.</a:t>
                </a:r>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𝐶</m:t>
                    </m:r>
                  </m:oMath>
                </a14:m>
                <a:r>
                  <a:rPr lang="en-US" dirty="0"/>
                  <a:t> is a binary constraint function that returns if a set of sequences is feasible or not.</a:t>
                </a:r>
              </a:p>
              <a:p>
                <a:pPr marL="285750" indent="-285750">
                  <a:buFont typeface="Arial" panose="020B0604020202020204" pitchFamily="34" charset="0"/>
                  <a:buChar char="•"/>
                </a:pPr>
                <a:r>
                  <a:rPr lang="en-US" dirty="0"/>
                  <a:t>Does the Capacitated Vehicle Routing Problem fit this form?</a:t>
                </a:r>
              </a:p>
            </p:txBody>
          </p:sp>
        </mc:Choice>
        <mc:Fallback xmlns="">
          <p:sp>
            <p:nvSpPr>
              <p:cNvPr id="3" name="Rectangle 2">
                <a:extLst>
                  <a:ext uri="{FF2B5EF4-FFF2-40B4-BE49-F238E27FC236}">
                    <a16:creationId xmlns:a16="http://schemas.microsoft.com/office/drawing/2014/main" id="{4B8E5F83-97CF-F440-51C7-530E3AE55A23}"/>
                  </a:ext>
                </a:extLst>
              </p:cNvPr>
              <p:cNvSpPr>
                <a:spLocks noRot="1" noChangeAspect="1" noMove="1" noResize="1" noEditPoints="1" noAdjustHandles="1" noChangeArrowheads="1" noChangeShapeType="1" noTextEdit="1"/>
              </p:cNvSpPr>
              <p:nvPr/>
            </p:nvSpPr>
            <p:spPr>
              <a:xfrm>
                <a:off x="457207" y="1063229"/>
                <a:ext cx="8229593" cy="1754326"/>
              </a:xfrm>
              <a:prstGeom prst="rect">
                <a:avLst/>
              </a:prstGeom>
              <a:blipFill>
                <a:blip r:embed="rId4"/>
                <a:stretch>
                  <a:fillRect l="-617" t="-1439" b="-5036"/>
                </a:stretch>
              </a:blipFill>
            </p:spPr>
            <p:txBody>
              <a:bodyPr/>
              <a:lstStyle/>
              <a:p>
                <a:r>
                  <a:rPr lang="en-US">
                    <a:noFill/>
                  </a:rPr>
                  <a:t> </a:t>
                </a:r>
              </a:p>
            </p:txBody>
          </p:sp>
        </mc:Fallback>
      </mc:AlternateContent>
    </p:spTree>
    <p:extLst>
      <p:ext uri="{BB962C8B-B14F-4D97-AF65-F5344CB8AC3E}">
        <p14:creationId xmlns:p14="http://schemas.microsoft.com/office/powerpoint/2010/main" val="2742905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9734-FB4C-7834-F0CA-B56B9BBF5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0A168-4EC2-D045-3B46-E924BC2C1073}"/>
              </a:ext>
            </a:extLst>
          </p:cNvPr>
          <p:cNvSpPr>
            <a:spLocks noGrp="1"/>
          </p:cNvSpPr>
          <p:nvPr>
            <p:ph type="title"/>
          </p:nvPr>
        </p:nvSpPr>
        <p:spPr/>
        <p:txBody>
          <a:bodyPr>
            <a:normAutofit/>
          </a:bodyPr>
          <a:lstStyle/>
          <a:p>
            <a:r>
              <a:rPr lang="en-US" dirty="0"/>
              <a:t>General Problem Description: CVRP</a:t>
            </a:r>
          </a:p>
        </p:txBody>
      </p:sp>
      <p:pic>
        <p:nvPicPr>
          <p:cNvPr id="4" name="Picture 3" descr="A black and white math symbols&#10;&#10;AI-generated content may be incorrect.">
            <a:extLst>
              <a:ext uri="{FF2B5EF4-FFF2-40B4-BE49-F238E27FC236}">
                <a16:creationId xmlns:a16="http://schemas.microsoft.com/office/drawing/2014/main" id="{99DD1D4C-AF8E-9DBF-AA92-01DA5D58FBA8}"/>
              </a:ext>
            </a:extLst>
          </p:cNvPr>
          <p:cNvPicPr>
            <a:picLocks noChangeAspect="1"/>
          </p:cNvPicPr>
          <p:nvPr/>
        </p:nvPicPr>
        <p:blipFill>
          <a:blip r:embed="rId3"/>
          <a:stretch>
            <a:fillRect/>
          </a:stretch>
        </p:blipFill>
        <p:spPr>
          <a:xfrm>
            <a:off x="2505074" y="3648552"/>
            <a:ext cx="3997325" cy="1081877"/>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179779B-8E1A-488A-47EF-D0717324B96B}"/>
                  </a:ext>
                </a:extLst>
              </p:cNvPr>
              <p:cNvSpPr/>
              <p:nvPr/>
            </p:nvSpPr>
            <p:spPr>
              <a:xfrm>
                <a:off x="457207" y="1063229"/>
                <a:ext cx="8229593" cy="2585323"/>
              </a:xfrm>
              <a:prstGeom prst="rect">
                <a:avLst/>
              </a:prstGeom>
            </p:spPr>
            <p:txBody>
              <a:bodyPr wrap="square">
                <a:spAutoFit/>
              </a:bodyPr>
              <a:lstStyle/>
              <a:p>
                <a:r>
                  <a:rPr lang="en-US" dirty="0">
                    <a:solidFill>
                      <a:srgbClr val="0000FF"/>
                    </a:solidFill>
                  </a:rPr>
                  <a:t>Problem Form:</a:t>
                </a:r>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𝑈</m:t>
                    </m:r>
                  </m:oMath>
                </a14:m>
                <a:r>
                  <a:rPr lang="en-US" dirty="0"/>
                  <a:t> is a set of elements.</a:t>
                </a:r>
              </a:p>
              <a:p>
                <a:pPr marL="742950" lvl="1" indent="-285750">
                  <a:buFont typeface="Arial" panose="020B0604020202020204" pitchFamily="34" charset="0"/>
                  <a:buChar char="•"/>
                </a:pPr>
                <a:r>
                  <a:rPr lang="en-US" dirty="0"/>
                  <a:t>The set of locations.</a:t>
                </a:r>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𝑆</m:t>
                    </m:r>
                  </m:oMath>
                </a14:m>
                <a:r>
                  <a:rPr lang="en-US" dirty="0"/>
                  <a:t> is a set of arbitrary, but finite-length sequences.</a:t>
                </a:r>
              </a:p>
              <a:p>
                <a:pPr marL="742950" lvl="1" indent="-285750">
                  <a:buFont typeface="Arial" panose="020B0604020202020204" pitchFamily="34" charset="0"/>
                  <a:buChar char="•"/>
                </a:pPr>
                <a:r>
                  <a:rPr lang="en-US" dirty="0"/>
                  <a:t>The set of feasible routes.</a:t>
                </a:r>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 : </m:t>
                    </m:r>
                    <m:r>
                      <a:rPr lang="en-US" i="1" dirty="0" smtClean="0">
                        <a:latin typeface="Cambria Math" panose="02040503050406030204" pitchFamily="18" charset="0"/>
                      </a:rPr>
                      <m:t>𝑆</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ℝ</m:t>
                    </m:r>
                    <m:r>
                      <a:rPr lang="en-US" i="1" dirty="0" smtClean="0">
                        <a:latin typeface="Cambria Math" panose="02040503050406030204" pitchFamily="18" charset="0"/>
                      </a:rPr>
                      <m:t> </m:t>
                    </m:r>
                    <m:r>
                      <a:rPr lang="en-US" b="0" i="1" dirty="0" smtClean="0">
                        <a:latin typeface="Cambria Math" panose="02040503050406030204" pitchFamily="18" charset="0"/>
                      </a:rPr>
                      <m:t> </m:t>
                    </m:r>
                  </m:oMath>
                </a14:m>
                <a:r>
                  <a:rPr lang="en-US" dirty="0"/>
                  <a:t>is a cost function for the sequences.</a:t>
                </a:r>
              </a:p>
              <a:p>
                <a:pPr marL="742950" lvl="1" indent="-285750">
                  <a:buFont typeface="Arial" panose="020B0604020202020204" pitchFamily="34" charset="0"/>
                  <a:buChar char="•"/>
                </a:pPr>
                <a:r>
                  <a:rPr lang="en-US" dirty="0"/>
                  <a:t>The time taken by each route.</a:t>
                </a:r>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𝐶</m:t>
                    </m:r>
                  </m:oMath>
                </a14:m>
                <a:r>
                  <a:rPr lang="en-US" dirty="0"/>
                  <a:t> is a binary constraint function that returns if a set of sequences is feasible or not.</a:t>
                </a:r>
              </a:p>
              <a:p>
                <a:pPr marL="742950" lvl="1" indent="-285750">
                  <a:buFont typeface="Arial" panose="020B0604020202020204" pitchFamily="34" charset="0"/>
                  <a:buChar char="•"/>
                </a:pPr>
                <a:r>
                  <a:rPr lang="en-US" dirty="0"/>
                  <a:t>A solution requires K sequences and each location in one sequence.</a:t>
                </a:r>
              </a:p>
            </p:txBody>
          </p:sp>
        </mc:Choice>
        <mc:Fallback xmlns="">
          <p:sp>
            <p:nvSpPr>
              <p:cNvPr id="3" name="Rectangle 2">
                <a:extLst>
                  <a:ext uri="{FF2B5EF4-FFF2-40B4-BE49-F238E27FC236}">
                    <a16:creationId xmlns:a16="http://schemas.microsoft.com/office/drawing/2014/main" id="{6179779B-8E1A-488A-47EF-D0717324B96B}"/>
                  </a:ext>
                </a:extLst>
              </p:cNvPr>
              <p:cNvSpPr>
                <a:spLocks noRot="1" noChangeAspect="1" noMove="1" noResize="1" noEditPoints="1" noAdjustHandles="1" noChangeArrowheads="1" noChangeShapeType="1" noTextEdit="1"/>
              </p:cNvSpPr>
              <p:nvPr/>
            </p:nvSpPr>
            <p:spPr>
              <a:xfrm>
                <a:off x="457207" y="1063229"/>
                <a:ext cx="8229593" cy="2585323"/>
              </a:xfrm>
              <a:prstGeom prst="rect">
                <a:avLst/>
              </a:prstGeom>
              <a:blipFill>
                <a:blip r:embed="rId4"/>
                <a:stretch>
                  <a:fillRect l="-617" t="-976" b="-2927"/>
                </a:stretch>
              </a:blipFill>
            </p:spPr>
            <p:txBody>
              <a:bodyPr/>
              <a:lstStyle/>
              <a:p>
                <a:r>
                  <a:rPr lang="en-US">
                    <a:noFill/>
                  </a:rPr>
                  <a:t> </a:t>
                </a:r>
              </a:p>
            </p:txBody>
          </p:sp>
        </mc:Fallback>
      </mc:AlternateContent>
    </p:spTree>
    <p:extLst>
      <p:ext uri="{BB962C8B-B14F-4D97-AF65-F5344CB8AC3E}">
        <p14:creationId xmlns:p14="http://schemas.microsoft.com/office/powerpoint/2010/main" val="1808327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BF70-5974-D39D-BEB3-C13024D73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F318F-7FE7-ED6C-2637-0E3B3D9C7B03}"/>
              </a:ext>
            </a:extLst>
          </p:cNvPr>
          <p:cNvSpPr>
            <a:spLocks noGrp="1"/>
          </p:cNvSpPr>
          <p:nvPr>
            <p:ph type="title"/>
          </p:nvPr>
        </p:nvSpPr>
        <p:spPr/>
        <p:txBody>
          <a:bodyPr>
            <a:normAutofit/>
          </a:bodyPr>
          <a:lstStyle/>
          <a:p>
            <a:r>
              <a:rPr lang="en-US" dirty="0"/>
              <a:t>General Model Assumption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F15CFF2-66C4-991E-6B07-74ED6A63A94D}"/>
                  </a:ext>
                </a:extLst>
              </p:cNvPr>
              <p:cNvSpPr/>
              <p:nvPr/>
            </p:nvSpPr>
            <p:spPr>
              <a:xfrm>
                <a:off x="457207" y="1063229"/>
                <a:ext cx="8229593" cy="3416320"/>
              </a:xfrm>
              <a:prstGeom prst="rect">
                <a:avLst/>
              </a:prstGeom>
            </p:spPr>
            <p:txBody>
              <a:bodyPr wrap="square">
                <a:spAutoFit/>
              </a:bodyPr>
              <a:lstStyle/>
              <a:p>
                <a:r>
                  <a:rPr lang="en-US" dirty="0">
                    <a:solidFill>
                      <a:srgbClr val="0000FF"/>
                    </a:solidFill>
                  </a:rPr>
                  <a:t>One Assumption is Required to Model the Problem with an Arc Flow Model:</a:t>
                </a:r>
              </a:p>
              <a:p>
                <a:pPr marL="285750" indent="-285750">
                  <a:buFont typeface="Arial" panose="020B0604020202020204" pitchFamily="34" charset="0"/>
                  <a:buChar char="•"/>
                </a:pPr>
                <a:r>
                  <a:rPr lang="en-US" dirty="0"/>
                  <a:t>The constraints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are assumed to be expressed in terms of the conjunction of a set of constraints that correspond to additional cost functions for the sequences.</a:t>
                </a:r>
              </a:p>
              <a:p>
                <a:pPr marL="742950" lvl="1" indent="-285750">
                  <a:buFont typeface="Arial" panose="020B0604020202020204" pitchFamily="34" charset="0"/>
                  <a:buChar char="•"/>
                </a:pPr>
                <a:r>
                  <a:rPr lang="en-US" dirty="0"/>
                  <a:t>Each constraint has a cost function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ℝ</m:t>
                    </m:r>
                    <m:r>
                      <a:rPr lang="en-US" b="0" i="0" dirty="0" smtClean="0">
                        <a:latin typeface="Cambria Math" panose="02040503050406030204" pitchFamily="18" charset="0"/>
                        <a:ea typeface="Cambria Math" panose="02040503050406030204" pitchFamily="18" charset="0"/>
                      </a:rPr>
                      <m:t>.</m:t>
                    </m:r>
                  </m:oMath>
                </a14:m>
                <a:endParaRPr lang="en-US" dirty="0"/>
              </a:p>
              <a:p>
                <a:pPr marL="742950" lvl="1" indent="-285750">
                  <a:buFont typeface="Arial" panose="020B0604020202020204" pitchFamily="34" charset="0"/>
                  <a:buChar char="•"/>
                </a:pPr>
                <a:r>
                  <a:rPr lang="en-US" dirty="0"/>
                  <a:t>Each constraint has the following form:</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So together,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has the following form:</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dynamic program must represent these additional cost functions.</a:t>
                </a:r>
              </a:p>
              <a:p>
                <a:pPr marL="742950" lvl="1" indent="-285750">
                  <a:buFont typeface="Arial" panose="020B0604020202020204" pitchFamily="34" charset="0"/>
                  <a:buChar char="•"/>
                </a:pPr>
                <a:r>
                  <a:rPr lang="en-US" dirty="0"/>
                  <a:t>Does such a dynamic program always exist?</a:t>
                </a:r>
              </a:p>
            </p:txBody>
          </p:sp>
        </mc:Choice>
        <mc:Fallback xmlns="">
          <p:sp>
            <p:nvSpPr>
              <p:cNvPr id="3" name="Rectangle 2">
                <a:extLst>
                  <a:ext uri="{FF2B5EF4-FFF2-40B4-BE49-F238E27FC236}">
                    <a16:creationId xmlns:a16="http://schemas.microsoft.com/office/drawing/2014/main" id="{9F15CFF2-66C4-991E-6B07-74ED6A63A94D}"/>
                  </a:ext>
                </a:extLst>
              </p:cNvPr>
              <p:cNvSpPr>
                <a:spLocks noRot="1" noChangeAspect="1" noMove="1" noResize="1" noEditPoints="1" noAdjustHandles="1" noChangeArrowheads="1" noChangeShapeType="1" noTextEdit="1"/>
              </p:cNvSpPr>
              <p:nvPr/>
            </p:nvSpPr>
            <p:spPr>
              <a:xfrm>
                <a:off x="457207" y="1063229"/>
                <a:ext cx="8229593" cy="3416320"/>
              </a:xfrm>
              <a:prstGeom prst="rect">
                <a:avLst/>
              </a:prstGeom>
              <a:blipFill>
                <a:blip r:embed="rId3"/>
                <a:stretch>
                  <a:fillRect l="-617" t="-741" r="-463" b="-1852"/>
                </a:stretch>
              </a:blipFill>
            </p:spPr>
            <p:txBody>
              <a:bodyPr/>
              <a:lstStyle/>
              <a:p>
                <a:r>
                  <a:rPr lang="en-US">
                    <a:noFill/>
                  </a:rPr>
                  <a:t> </a:t>
                </a:r>
              </a:p>
            </p:txBody>
          </p:sp>
        </mc:Fallback>
      </mc:AlternateContent>
      <p:pic>
        <p:nvPicPr>
          <p:cNvPr id="8" name="Picture 7" descr="A black math equation&#10;&#10;AI-generated content may be incorrect.">
            <a:extLst>
              <a:ext uri="{FF2B5EF4-FFF2-40B4-BE49-F238E27FC236}">
                <a16:creationId xmlns:a16="http://schemas.microsoft.com/office/drawing/2014/main" id="{C46FE40A-AB03-2ACE-53A5-9F27909C6F61}"/>
              </a:ext>
            </a:extLst>
          </p:cNvPr>
          <p:cNvPicPr>
            <a:picLocks noChangeAspect="1"/>
          </p:cNvPicPr>
          <p:nvPr/>
        </p:nvPicPr>
        <p:blipFill>
          <a:blip r:embed="rId4"/>
          <a:srcRect t="13682" r="996" b="8136"/>
          <a:stretch/>
        </p:blipFill>
        <p:spPr>
          <a:xfrm>
            <a:off x="2434926" y="2546740"/>
            <a:ext cx="2533249" cy="449297"/>
          </a:xfrm>
          <a:prstGeom prst="rect">
            <a:avLst/>
          </a:prstGeom>
        </p:spPr>
      </p:pic>
      <p:pic>
        <p:nvPicPr>
          <p:cNvPr id="10" name="Picture 9">
            <a:extLst>
              <a:ext uri="{FF2B5EF4-FFF2-40B4-BE49-F238E27FC236}">
                <a16:creationId xmlns:a16="http://schemas.microsoft.com/office/drawing/2014/main" id="{B107FB6D-4468-AC00-6A9D-10021E25212B}"/>
              </a:ext>
            </a:extLst>
          </p:cNvPr>
          <p:cNvPicPr>
            <a:picLocks noChangeAspect="1"/>
          </p:cNvPicPr>
          <p:nvPr/>
        </p:nvPicPr>
        <p:blipFill>
          <a:blip r:embed="rId5"/>
          <a:srcRect b="6350"/>
          <a:stretch/>
        </p:blipFill>
        <p:spPr>
          <a:xfrm>
            <a:off x="2501601" y="3339455"/>
            <a:ext cx="4140798" cy="467081"/>
          </a:xfrm>
          <a:prstGeom prst="rect">
            <a:avLst/>
          </a:prstGeom>
        </p:spPr>
      </p:pic>
    </p:spTree>
    <p:extLst>
      <p:ext uri="{BB962C8B-B14F-4D97-AF65-F5344CB8AC3E}">
        <p14:creationId xmlns:p14="http://schemas.microsoft.com/office/powerpoint/2010/main" val="403028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27CCA-9DC8-0599-DEBD-1FCE13B7A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AE6F3-92CA-E477-92A1-6617FB087618}"/>
              </a:ext>
            </a:extLst>
          </p:cNvPr>
          <p:cNvSpPr>
            <a:spLocks noGrp="1"/>
          </p:cNvSpPr>
          <p:nvPr>
            <p:ph type="title"/>
          </p:nvPr>
        </p:nvSpPr>
        <p:spPr/>
        <p:txBody>
          <a:bodyPr>
            <a:normAutofit/>
          </a:bodyPr>
          <a:lstStyle/>
          <a:p>
            <a:r>
              <a:rPr lang="en-US" dirty="0"/>
              <a:t>General Model</a:t>
            </a:r>
          </a:p>
        </p:txBody>
      </p:sp>
      <p:pic>
        <p:nvPicPr>
          <p:cNvPr id="4" name="Picture 3" descr="A white background with black text&#10;&#10;AI-generated content may be incorrect.">
            <a:extLst>
              <a:ext uri="{FF2B5EF4-FFF2-40B4-BE49-F238E27FC236}">
                <a16:creationId xmlns:a16="http://schemas.microsoft.com/office/drawing/2014/main" id="{FBA1793E-9EA7-0884-E371-37BF86EF8423}"/>
              </a:ext>
            </a:extLst>
          </p:cNvPr>
          <p:cNvPicPr>
            <a:picLocks noChangeAspect="1"/>
          </p:cNvPicPr>
          <p:nvPr/>
        </p:nvPicPr>
        <p:blipFill>
          <a:blip r:embed="rId3"/>
          <a:stretch>
            <a:fillRect/>
          </a:stretch>
        </p:blipFill>
        <p:spPr>
          <a:xfrm>
            <a:off x="752451" y="2263558"/>
            <a:ext cx="7639098" cy="223322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A0F1F59-7553-579B-E723-54EA8AE56D65}"/>
                  </a:ext>
                </a:extLst>
              </p:cNvPr>
              <p:cNvSpPr/>
              <p:nvPr/>
            </p:nvSpPr>
            <p:spPr>
              <a:xfrm>
                <a:off x="457207" y="1063229"/>
                <a:ext cx="8229593" cy="1200329"/>
              </a:xfrm>
              <a:prstGeom prst="rect">
                <a:avLst/>
              </a:prstGeom>
            </p:spPr>
            <p:txBody>
              <a:bodyPr wrap="square">
                <a:spAutoFit/>
              </a:bodyPr>
              <a:lstStyle/>
              <a:p>
                <a:r>
                  <a:rPr lang="en-US" dirty="0">
                    <a:solidFill>
                      <a:srgbClr val="0000FF"/>
                    </a:solidFill>
                  </a:rPr>
                  <a:t>The Arc Flow Model Simply Ensures Full Sequences are Used in Solutions:</a:t>
                </a:r>
              </a:p>
              <a:p>
                <a:pPr marL="285750" indent="-285750">
                  <a:buFont typeface="Arial" panose="020B0604020202020204" pitchFamily="34" charset="0"/>
                  <a:buChar char="•"/>
                </a:pPr>
                <a:r>
                  <a:rPr lang="en-US" dirty="0"/>
                  <a:t>The arc flow model uses the costs in the dynamic program for the objective value and the constraints.</a:t>
                </a:r>
              </a:p>
              <a:p>
                <a:pPr marL="285750" indent="-285750">
                  <a:buFont typeface="Arial" panose="020B0604020202020204" pitchFamily="34" charset="0"/>
                  <a:buChar char="•"/>
                </a:pPr>
                <a:r>
                  <a:rPr lang="en-US" dirty="0"/>
                  <a:t>Just as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a14:m>
                <a:r>
                  <a:rPr lang="en-US" dirty="0"/>
                  <a:t> represents </a:t>
                </a:r>
                <a14:m>
                  <m:oMath xmlns:m="http://schemas.openxmlformats.org/officeDocument/2006/math">
                    <m:r>
                      <a:rPr lang="en-US" i="1" dirty="0" smtClean="0">
                        <a:latin typeface="Cambria Math" panose="02040503050406030204" pitchFamily="18" charset="0"/>
                      </a:rPr>
                      <m:t>𝑓</m:t>
                    </m:r>
                  </m:oMath>
                </a14:m>
                <a:r>
                  <a:rPr lang="en-US" dirty="0"/>
                  <a:t>, </a:t>
                </a:r>
                <a14:m>
                  <m:oMath xmlns:m="http://schemas.openxmlformats.org/officeDocument/2006/math">
                    <m:r>
                      <a:rPr lang="en-US" i="1" dirty="0" smtClean="0">
                        <a:latin typeface="Cambria Math" panose="02040503050406030204" pitchFamily="18" charset="0"/>
                      </a:rPr>
                      <m:t>𝑔</m:t>
                    </m:r>
                    <m:r>
                      <a:rPr lang="en-US" i="1" baseline="-25000" dirty="0" smtClean="0">
                        <a:latin typeface="Cambria Math" panose="02040503050406030204" pitchFamily="18" charset="0"/>
                      </a:rPr>
                      <m:t>𝑗</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a14:m>
                <a:r>
                  <a:rPr lang="en-US" dirty="0"/>
                  <a:t> represents the constraints in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a:t>
                </a:r>
              </a:p>
            </p:txBody>
          </p:sp>
        </mc:Choice>
        <mc:Fallback xmlns="">
          <p:sp>
            <p:nvSpPr>
              <p:cNvPr id="3" name="Rectangle 2">
                <a:extLst>
                  <a:ext uri="{FF2B5EF4-FFF2-40B4-BE49-F238E27FC236}">
                    <a16:creationId xmlns:a16="http://schemas.microsoft.com/office/drawing/2014/main" id="{0A0F1F59-7553-579B-E723-54EA8AE56D65}"/>
                  </a:ext>
                </a:extLst>
              </p:cNvPr>
              <p:cNvSpPr>
                <a:spLocks noRot="1" noChangeAspect="1" noMove="1" noResize="1" noEditPoints="1" noAdjustHandles="1" noChangeArrowheads="1" noChangeShapeType="1" noTextEdit="1"/>
              </p:cNvSpPr>
              <p:nvPr/>
            </p:nvSpPr>
            <p:spPr>
              <a:xfrm>
                <a:off x="457207" y="1063229"/>
                <a:ext cx="8229593" cy="1200329"/>
              </a:xfrm>
              <a:prstGeom prst="rect">
                <a:avLst/>
              </a:prstGeom>
              <a:blipFill>
                <a:blip r:embed="rId4"/>
                <a:stretch>
                  <a:fillRect l="-617" t="-2083" b="-7292"/>
                </a:stretch>
              </a:blipFill>
            </p:spPr>
            <p:txBody>
              <a:bodyPr/>
              <a:lstStyle/>
              <a:p>
                <a:r>
                  <a:rPr lang="en-US">
                    <a:noFill/>
                  </a:rPr>
                  <a:t> </a:t>
                </a:r>
              </a:p>
            </p:txBody>
          </p:sp>
        </mc:Fallback>
      </mc:AlternateContent>
    </p:spTree>
    <p:extLst>
      <p:ext uri="{BB962C8B-B14F-4D97-AF65-F5344CB8AC3E}">
        <p14:creationId xmlns:p14="http://schemas.microsoft.com/office/powerpoint/2010/main" val="2531078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4BBC4-71A3-BD28-19DF-58BA0615B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44E37-0735-2597-A2FF-B00D720995A1}"/>
              </a:ext>
            </a:extLst>
          </p:cNvPr>
          <p:cNvSpPr>
            <a:spLocks noGrp="1"/>
          </p:cNvSpPr>
          <p:nvPr>
            <p:ph type="title"/>
          </p:nvPr>
        </p:nvSpPr>
        <p:spPr/>
        <p:txBody>
          <a:bodyPr>
            <a:normAutofit/>
          </a:bodyPr>
          <a:lstStyle/>
          <a:p>
            <a:r>
              <a:rPr lang="en-US" dirty="0"/>
              <a:t>General Refinement Algorithm</a:t>
            </a:r>
          </a:p>
        </p:txBody>
      </p:sp>
      <p:sp>
        <p:nvSpPr>
          <p:cNvPr id="3" name="Rectangle 2">
            <a:extLst>
              <a:ext uri="{FF2B5EF4-FFF2-40B4-BE49-F238E27FC236}">
                <a16:creationId xmlns:a16="http://schemas.microsoft.com/office/drawing/2014/main" id="{AC9AC11F-9226-7B90-4B84-9C24B6C07228}"/>
              </a:ext>
            </a:extLst>
          </p:cNvPr>
          <p:cNvSpPr/>
          <p:nvPr/>
        </p:nvSpPr>
        <p:spPr>
          <a:xfrm>
            <a:off x="457207" y="1063229"/>
            <a:ext cx="8229593" cy="1754326"/>
          </a:xfrm>
          <a:prstGeom prst="rect">
            <a:avLst/>
          </a:prstGeom>
        </p:spPr>
        <p:txBody>
          <a:bodyPr wrap="square">
            <a:spAutoFit/>
          </a:bodyPr>
          <a:lstStyle/>
          <a:p>
            <a:r>
              <a:rPr lang="en-US" dirty="0">
                <a:solidFill>
                  <a:srgbClr val="0000FF"/>
                </a:solidFill>
              </a:rPr>
              <a:t>Refining a Dynamic Program Relaxation:</a:t>
            </a:r>
          </a:p>
          <a:p>
            <a:pPr marL="285750" indent="-285750">
              <a:buFont typeface="Arial" panose="020B0604020202020204" pitchFamily="34" charset="0"/>
              <a:buChar char="•"/>
            </a:pPr>
            <a:r>
              <a:rPr lang="en-US" dirty="0"/>
              <a:t>The algorithm only requires a dynamic program, a dynamic program relaxation, and an infeasible sequence as input.</a:t>
            </a:r>
          </a:p>
          <a:p>
            <a:pPr marL="742950" lvl="1" indent="-285750">
              <a:buFont typeface="Arial" panose="020B0604020202020204" pitchFamily="34" charset="0"/>
              <a:buChar char="•"/>
            </a:pPr>
            <a:r>
              <a:rPr lang="en-US" dirty="0"/>
              <a:t>It removes the infeasible sequence from the dynamic program relaxation while maintaining a dynamic program relaxation.</a:t>
            </a:r>
          </a:p>
          <a:p>
            <a:pPr marL="742950" lvl="1" indent="-285750">
              <a:buFont typeface="Arial" panose="020B0604020202020204" pitchFamily="34" charset="0"/>
              <a:buChar char="•"/>
            </a:pPr>
            <a:r>
              <a:rPr lang="en-US" dirty="0"/>
              <a:t>It can also update relaxed arc costs.</a:t>
            </a:r>
          </a:p>
        </p:txBody>
      </p:sp>
      <p:cxnSp>
        <p:nvCxnSpPr>
          <p:cNvPr id="5" name="Straight Arrow Connector 4">
            <a:extLst>
              <a:ext uri="{FF2B5EF4-FFF2-40B4-BE49-F238E27FC236}">
                <a16:creationId xmlns:a16="http://schemas.microsoft.com/office/drawing/2014/main" id="{04599E28-A399-C97E-5C9F-631409359A46}"/>
              </a:ext>
            </a:extLst>
          </p:cNvPr>
          <p:cNvCxnSpPr/>
          <p:nvPr/>
        </p:nvCxnSpPr>
        <p:spPr>
          <a:xfrm>
            <a:off x="3614731" y="3663315"/>
            <a:ext cx="6477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Picture 5" descr="A diagram of a network&#10;&#10;AI-generated content may be incorrect.">
            <a:extLst>
              <a:ext uri="{FF2B5EF4-FFF2-40B4-BE49-F238E27FC236}">
                <a16:creationId xmlns:a16="http://schemas.microsoft.com/office/drawing/2014/main" id="{B90AA05F-A08A-2E3F-1785-64BACD390A31}"/>
              </a:ext>
            </a:extLst>
          </p:cNvPr>
          <p:cNvPicPr>
            <a:picLocks noChangeAspect="1"/>
          </p:cNvPicPr>
          <p:nvPr/>
        </p:nvPicPr>
        <p:blipFill>
          <a:blip r:embed="rId3"/>
          <a:stretch>
            <a:fillRect/>
          </a:stretch>
        </p:blipFill>
        <p:spPr>
          <a:xfrm>
            <a:off x="1616079" y="2886074"/>
            <a:ext cx="1708133" cy="1931285"/>
          </a:xfrm>
          <a:prstGeom prst="rect">
            <a:avLst/>
          </a:prstGeom>
        </p:spPr>
      </p:pic>
      <p:pic>
        <p:nvPicPr>
          <p:cNvPr id="7" name="Picture 6" descr="A diagram of a network&#10;&#10;AI-generated content may be incorrect.">
            <a:extLst>
              <a:ext uri="{FF2B5EF4-FFF2-40B4-BE49-F238E27FC236}">
                <a16:creationId xmlns:a16="http://schemas.microsoft.com/office/drawing/2014/main" id="{083C68E8-BC77-B553-8603-471BA4F492F0}"/>
              </a:ext>
            </a:extLst>
          </p:cNvPr>
          <p:cNvPicPr>
            <a:picLocks noChangeAspect="1"/>
          </p:cNvPicPr>
          <p:nvPr/>
        </p:nvPicPr>
        <p:blipFill>
          <a:blip r:embed="rId4"/>
          <a:stretch>
            <a:fillRect/>
          </a:stretch>
        </p:blipFill>
        <p:spPr>
          <a:xfrm>
            <a:off x="4572000" y="2817555"/>
            <a:ext cx="2538378" cy="1931286"/>
          </a:xfrm>
          <a:prstGeom prst="rect">
            <a:avLst/>
          </a:prstGeom>
        </p:spPr>
      </p:pic>
    </p:spTree>
    <p:extLst>
      <p:ext uri="{BB962C8B-B14F-4D97-AF65-F5344CB8AC3E}">
        <p14:creationId xmlns:p14="http://schemas.microsoft.com/office/powerpoint/2010/main" val="4178886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640FF-33FF-1CC4-78D3-4D83413B1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70BB3-DF83-4A1F-4872-229C3D288B28}"/>
              </a:ext>
            </a:extLst>
          </p:cNvPr>
          <p:cNvSpPr>
            <a:spLocks noGrp="1"/>
          </p:cNvSpPr>
          <p:nvPr>
            <p:ph type="title"/>
          </p:nvPr>
        </p:nvSpPr>
        <p:spPr/>
        <p:txBody>
          <a:bodyPr>
            <a:normAutofit/>
          </a:bodyPr>
          <a:lstStyle/>
          <a:p>
            <a:r>
              <a:rPr lang="en-US" dirty="0"/>
              <a:t>General Problem: Formal Results</a:t>
            </a:r>
          </a:p>
        </p:txBody>
      </p:sp>
      <p:pic>
        <p:nvPicPr>
          <p:cNvPr id="6" name="Picture 5">
            <a:extLst>
              <a:ext uri="{FF2B5EF4-FFF2-40B4-BE49-F238E27FC236}">
                <a16:creationId xmlns:a16="http://schemas.microsoft.com/office/drawing/2014/main" id="{03F54A07-7C83-8B6D-0A0E-73BE4B7D90C7}"/>
              </a:ext>
            </a:extLst>
          </p:cNvPr>
          <p:cNvPicPr>
            <a:picLocks noChangeAspect="1"/>
          </p:cNvPicPr>
          <p:nvPr/>
        </p:nvPicPr>
        <p:blipFill>
          <a:blip r:embed="rId3"/>
          <a:stretch>
            <a:fillRect/>
          </a:stretch>
        </p:blipFill>
        <p:spPr>
          <a:xfrm>
            <a:off x="685796" y="1491694"/>
            <a:ext cx="7410454" cy="435313"/>
          </a:xfrm>
          <a:prstGeom prst="rect">
            <a:avLst/>
          </a:prstGeom>
        </p:spPr>
      </p:pic>
      <p:pic>
        <p:nvPicPr>
          <p:cNvPr id="8" name="Picture 7" descr="A black text on a white background&#10;&#10;AI-generated content may be incorrect.">
            <a:extLst>
              <a:ext uri="{FF2B5EF4-FFF2-40B4-BE49-F238E27FC236}">
                <a16:creationId xmlns:a16="http://schemas.microsoft.com/office/drawing/2014/main" id="{0628271A-F94B-4E44-50CE-662B27F6B2B3}"/>
              </a:ext>
            </a:extLst>
          </p:cNvPr>
          <p:cNvPicPr>
            <a:picLocks noChangeAspect="1"/>
          </p:cNvPicPr>
          <p:nvPr/>
        </p:nvPicPr>
        <p:blipFill>
          <a:blip r:embed="rId4"/>
          <a:stretch>
            <a:fillRect/>
          </a:stretch>
        </p:blipFill>
        <p:spPr>
          <a:xfrm>
            <a:off x="685796" y="3434149"/>
            <a:ext cx="7772400" cy="1146747"/>
          </a:xfrm>
          <a:prstGeom prst="rect">
            <a:avLst/>
          </a:prstGeom>
        </p:spPr>
      </p:pic>
      <p:sp>
        <p:nvSpPr>
          <p:cNvPr id="13" name="Rectangle 12">
            <a:extLst>
              <a:ext uri="{FF2B5EF4-FFF2-40B4-BE49-F238E27FC236}">
                <a16:creationId xmlns:a16="http://schemas.microsoft.com/office/drawing/2014/main" id="{A6BD394B-45AA-8D3B-5287-C2EDD0C564A9}"/>
              </a:ext>
            </a:extLst>
          </p:cNvPr>
          <p:cNvSpPr/>
          <p:nvPr/>
        </p:nvSpPr>
        <p:spPr>
          <a:xfrm>
            <a:off x="457207" y="1125825"/>
            <a:ext cx="8229593" cy="2308324"/>
          </a:xfrm>
          <a:prstGeom prst="rect">
            <a:avLst/>
          </a:prstGeom>
        </p:spPr>
        <p:txBody>
          <a:bodyPr wrap="square">
            <a:spAutoFit/>
          </a:bodyPr>
          <a:lstStyle/>
          <a:p>
            <a:pPr marL="342900" indent="-342900">
              <a:buFont typeface="+mj-lt"/>
              <a:buAutoNum type="arabicPeriod"/>
            </a:pPr>
            <a:r>
              <a:rPr lang="en-US" dirty="0">
                <a:solidFill>
                  <a:srgbClr val="0000FF"/>
                </a:solidFill>
              </a:rPr>
              <a:t>There exists an arc flow model for the general problem.</a:t>
            </a:r>
          </a:p>
          <a:p>
            <a:pPr marL="342900" indent="-342900">
              <a:buFont typeface="+mj-lt"/>
              <a:buAutoNum type="arabicPeriod"/>
            </a:pPr>
            <a:endParaRPr lang="en-US" dirty="0">
              <a:solidFill>
                <a:srgbClr val="0000FF"/>
              </a:solidFill>
            </a:endParaRPr>
          </a:p>
          <a:p>
            <a:pPr marL="342900" indent="-342900">
              <a:buFont typeface="+mj-lt"/>
              <a:buAutoNum type="arabicPeriod"/>
            </a:pPr>
            <a:endParaRPr lang="en-US" dirty="0">
              <a:solidFill>
                <a:srgbClr val="0000FF"/>
              </a:solidFill>
            </a:endParaRPr>
          </a:p>
          <a:p>
            <a:pPr marL="342900" indent="-342900">
              <a:buFont typeface="+mj-lt"/>
              <a:buAutoNum type="arabicPeriod"/>
            </a:pPr>
            <a:endParaRPr lang="en-US" dirty="0">
              <a:solidFill>
                <a:srgbClr val="0000FF"/>
              </a:solidFill>
            </a:endParaRPr>
          </a:p>
          <a:p>
            <a:pPr marL="342900" indent="-342900">
              <a:buFont typeface="+mj-lt"/>
              <a:buAutoNum type="arabicPeriod"/>
            </a:pPr>
            <a:endParaRPr lang="en-US" dirty="0">
              <a:solidFill>
                <a:srgbClr val="0000FF"/>
              </a:solidFill>
            </a:endParaRPr>
          </a:p>
          <a:p>
            <a:pPr marL="342900" indent="-342900">
              <a:buFont typeface="+mj-lt"/>
              <a:buAutoNum type="arabicPeriod"/>
            </a:pPr>
            <a:endParaRPr lang="en-US" dirty="0">
              <a:solidFill>
                <a:srgbClr val="0000FF"/>
              </a:solidFill>
            </a:endParaRPr>
          </a:p>
          <a:p>
            <a:pPr marL="342900" indent="-342900">
              <a:buFont typeface="+mj-lt"/>
              <a:buAutoNum type="arabicPeriod"/>
            </a:pPr>
            <a:endParaRPr lang="en-US" dirty="0">
              <a:solidFill>
                <a:srgbClr val="0000FF"/>
              </a:solidFill>
            </a:endParaRPr>
          </a:p>
          <a:p>
            <a:pPr marL="342900" indent="-342900">
              <a:buFont typeface="+mj-lt"/>
              <a:buAutoNum type="arabicPeriod"/>
            </a:pPr>
            <a:r>
              <a:rPr lang="en-US" dirty="0">
                <a:solidFill>
                  <a:srgbClr val="0000FF"/>
                </a:solidFill>
              </a:rPr>
              <a:t>A new definition, dynamic program relaxation:</a:t>
            </a:r>
          </a:p>
        </p:txBody>
      </p:sp>
    </p:spTree>
    <p:extLst>
      <p:ext uri="{BB962C8B-B14F-4D97-AF65-F5344CB8AC3E}">
        <p14:creationId xmlns:p14="http://schemas.microsoft.com/office/powerpoint/2010/main" val="3186125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C924C-7329-FBCE-6253-EBC6815CA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D55D7-8569-D968-B1B4-98D9753E9BB7}"/>
              </a:ext>
            </a:extLst>
          </p:cNvPr>
          <p:cNvSpPr>
            <a:spLocks noGrp="1"/>
          </p:cNvSpPr>
          <p:nvPr>
            <p:ph type="title"/>
          </p:nvPr>
        </p:nvSpPr>
        <p:spPr/>
        <p:txBody>
          <a:bodyPr>
            <a:normAutofit/>
          </a:bodyPr>
          <a:lstStyle/>
          <a:p>
            <a:r>
              <a:rPr lang="en-US" dirty="0"/>
              <a:t>General Problem: Formal Results</a:t>
            </a:r>
          </a:p>
        </p:txBody>
      </p:sp>
      <p:pic>
        <p:nvPicPr>
          <p:cNvPr id="10" name="Picture 9">
            <a:extLst>
              <a:ext uri="{FF2B5EF4-FFF2-40B4-BE49-F238E27FC236}">
                <a16:creationId xmlns:a16="http://schemas.microsoft.com/office/drawing/2014/main" id="{F77D084F-C167-1852-B402-EFEA6A3741A7}"/>
              </a:ext>
            </a:extLst>
          </p:cNvPr>
          <p:cNvPicPr>
            <a:picLocks noChangeAspect="1"/>
          </p:cNvPicPr>
          <p:nvPr/>
        </p:nvPicPr>
        <p:blipFill>
          <a:blip r:embed="rId3"/>
          <a:stretch>
            <a:fillRect/>
          </a:stretch>
        </p:blipFill>
        <p:spPr>
          <a:xfrm>
            <a:off x="685796" y="1452623"/>
            <a:ext cx="7772400" cy="574998"/>
          </a:xfrm>
          <a:prstGeom prst="rect">
            <a:avLst/>
          </a:prstGeom>
        </p:spPr>
      </p:pic>
      <p:sp>
        <p:nvSpPr>
          <p:cNvPr id="13" name="Rectangle 12">
            <a:extLst>
              <a:ext uri="{FF2B5EF4-FFF2-40B4-BE49-F238E27FC236}">
                <a16:creationId xmlns:a16="http://schemas.microsoft.com/office/drawing/2014/main" id="{B2C5033A-9235-09AF-2C96-A09F8474B4A1}"/>
              </a:ext>
            </a:extLst>
          </p:cNvPr>
          <p:cNvSpPr/>
          <p:nvPr/>
        </p:nvSpPr>
        <p:spPr>
          <a:xfrm>
            <a:off x="457207" y="1125825"/>
            <a:ext cx="8229593" cy="2308324"/>
          </a:xfrm>
          <a:prstGeom prst="rect">
            <a:avLst/>
          </a:prstGeom>
        </p:spPr>
        <p:txBody>
          <a:bodyPr wrap="square">
            <a:spAutoFit/>
          </a:bodyPr>
          <a:lstStyle/>
          <a:p>
            <a:pPr marL="342900" indent="-342900">
              <a:buFont typeface="+mj-lt"/>
              <a:buAutoNum type="arabicPeriod" startAt="3"/>
            </a:pPr>
            <a:r>
              <a:rPr lang="en-US" dirty="0">
                <a:solidFill>
                  <a:srgbClr val="0000FF"/>
                </a:solidFill>
              </a:rPr>
              <a:t>The general refinement algorithm is correct.</a:t>
            </a:r>
          </a:p>
          <a:p>
            <a:pPr marL="342900" indent="-342900">
              <a:buFont typeface="+mj-lt"/>
              <a:buAutoNum type="arabicPeriod" startAt="3"/>
            </a:pPr>
            <a:endParaRPr lang="en-US" dirty="0">
              <a:solidFill>
                <a:srgbClr val="0000FF"/>
              </a:solidFill>
            </a:endParaRPr>
          </a:p>
          <a:p>
            <a:pPr marL="342900" indent="-342900">
              <a:buFont typeface="+mj-lt"/>
              <a:buAutoNum type="arabicPeriod" startAt="3"/>
            </a:pPr>
            <a:endParaRPr lang="en-US" dirty="0">
              <a:solidFill>
                <a:srgbClr val="0000FF"/>
              </a:solidFill>
            </a:endParaRPr>
          </a:p>
          <a:p>
            <a:pPr marL="342900" indent="-342900">
              <a:buFont typeface="+mj-lt"/>
              <a:buAutoNum type="arabicPeriod" startAt="3"/>
            </a:pPr>
            <a:endParaRPr lang="en-US" dirty="0">
              <a:solidFill>
                <a:srgbClr val="0000FF"/>
              </a:solidFill>
            </a:endParaRPr>
          </a:p>
          <a:p>
            <a:pPr marL="342900" indent="-342900">
              <a:buFont typeface="+mj-lt"/>
              <a:buAutoNum type="arabicPeriod" startAt="3"/>
            </a:pPr>
            <a:endParaRPr lang="en-US" dirty="0">
              <a:solidFill>
                <a:srgbClr val="0000FF"/>
              </a:solidFill>
            </a:endParaRPr>
          </a:p>
          <a:p>
            <a:pPr marL="342900" indent="-342900">
              <a:buFont typeface="+mj-lt"/>
              <a:buAutoNum type="arabicPeriod" startAt="3"/>
            </a:pPr>
            <a:endParaRPr lang="en-US" dirty="0">
              <a:solidFill>
                <a:srgbClr val="0000FF"/>
              </a:solidFill>
            </a:endParaRPr>
          </a:p>
          <a:p>
            <a:pPr marL="342900" indent="-342900">
              <a:buFont typeface="+mj-lt"/>
              <a:buAutoNum type="arabicPeriod" startAt="3"/>
            </a:pPr>
            <a:endParaRPr lang="en-US" dirty="0">
              <a:solidFill>
                <a:srgbClr val="0000FF"/>
              </a:solidFill>
            </a:endParaRPr>
          </a:p>
          <a:p>
            <a:pPr marL="342900" indent="-342900">
              <a:buFont typeface="+mj-lt"/>
              <a:buAutoNum type="arabicPeriod" startAt="3"/>
            </a:pPr>
            <a:r>
              <a:rPr lang="en-US" dirty="0">
                <a:solidFill>
                  <a:srgbClr val="0000FF"/>
                </a:solidFill>
              </a:rPr>
              <a:t>Column elimination solves the arc flow formulation in a finite number of steps:</a:t>
            </a:r>
          </a:p>
        </p:txBody>
      </p:sp>
      <p:pic>
        <p:nvPicPr>
          <p:cNvPr id="4" name="Picture 3">
            <a:extLst>
              <a:ext uri="{FF2B5EF4-FFF2-40B4-BE49-F238E27FC236}">
                <a16:creationId xmlns:a16="http://schemas.microsoft.com/office/drawing/2014/main" id="{9E93C41A-18D7-BD77-4AA1-BE29E8D60B35}"/>
              </a:ext>
            </a:extLst>
          </p:cNvPr>
          <p:cNvPicPr>
            <a:picLocks noChangeAspect="1"/>
          </p:cNvPicPr>
          <p:nvPr/>
        </p:nvPicPr>
        <p:blipFill>
          <a:blip r:embed="rId4"/>
          <a:stretch>
            <a:fillRect/>
          </a:stretch>
        </p:blipFill>
        <p:spPr>
          <a:xfrm>
            <a:off x="685796" y="3375630"/>
            <a:ext cx="6372229" cy="416367"/>
          </a:xfrm>
          <a:prstGeom prst="rect">
            <a:avLst/>
          </a:prstGeom>
        </p:spPr>
      </p:pic>
      <p:pic>
        <p:nvPicPr>
          <p:cNvPr id="6" name="Picture 5">
            <a:extLst>
              <a:ext uri="{FF2B5EF4-FFF2-40B4-BE49-F238E27FC236}">
                <a16:creationId xmlns:a16="http://schemas.microsoft.com/office/drawing/2014/main" id="{57ED7568-10C7-31DD-081C-B7BD4C9FCB6E}"/>
              </a:ext>
            </a:extLst>
          </p:cNvPr>
          <p:cNvPicPr>
            <a:picLocks noChangeAspect="1"/>
          </p:cNvPicPr>
          <p:nvPr/>
        </p:nvPicPr>
        <p:blipFill>
          <a:blip r:embed="rId5"/>
          <a:stretch>
            <a:fillRect/>
          </a:stretch>
        </p:blipFill>
        <p:spPr>
          <a:xfrm>
            <a:off x="685796" y="3791997"/>
            <a:ext cx="5953129" cy="354461"/>
          </a:xfrm>
          <a:prstGeom prst="rect">
            <a:avLst/>
          </a:prstGeom>
        </p:spPr>
      </p:pic>
    </p:spTree>
    <p:extLst>
      <p:ext uri="{BB962C8B-B14F-4D97-AF65-F5344CB8AC3E}">
        <p14:creationId xmlns:p14="http://schemas.microsoft.com/office/powerpoint/2010/main" val="1772035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15D9-0C65-0091-4BBC-2F35A65EE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766A-28B2-5CF2-30D0-44822040FC7D}"/>
              </a:ext>
            </a:extLst>
          </p:cNvPr>
          <p:cNvSpPr>
            <a:spLocks noGrp="1"/>
          </p:cNvSpPr>
          <p:nvPr>
            <p:ph type="title"/>
          </p:nvPr>
        </p:nvSpPr>
        <p:spPr/>
        <p:txBody>
          <a:bodyPr>
            <a:normAutofit/>
          </a:bodyPr>
          <a:lstStyle/>
          <a:p>
            <a:r>
              <a:rPr lang="en-US" dirty="0"/>
              <a:t>Experimental Results: Problems</a:t>
            </a:r>
          </a:p>
        </p:txBody>
      </p:sp>
      <p:sp>
        <p:nvSpPr>
          <p:cNvPr id="3" name="Rectangle 2">
            <a:extLst>
              <a:ext uri="{FF2B5EF4-FFF2-40B4-BE49-F238E27FC236}">
                <a16:creationId xmlns:a16="http://schemas.microsoft.com/office/drawing/2014/main" id="{F476603E-7F7D-25F5-E056-F9B7AE5F0B39}"/>
              </a:ext>
            </a:extLst>
          </p:cNvPr>
          <p:cNvSpPr/>
          <p:nvPr/>
        </p:nvSpPr>
        <p:spPr>
          <a:xfrm>
            <a:off x="457207" y="1063229"/>
            <a:ext cx="8229593" cy="923330"/>
          </a:xfrm>
          <a:prstGeom prst="rect">
            <a:avLst/>
          </a:prstGeom>
        </p:spPr>
        <p:txBody>
          <a:bodyPr wrap="square">
            <a:spAutoFit/>
          </a:bodyPr>
          <a:lstStyle/>
          <a:p>
            <a:r>
              <a:rPr lang="en-US" dirty="0">
                <a:solidFill>
                  <a:srgbClr val="0000FF"/>
                </a:solidFill>
              </a:rPr>
              <a:t>Vehicle Routing Problem with Time Windows:</a:t>
            </a:r>
            <a:endParaRPr lang="en-US" dirty="0"/>
          </a:p>
          <a:p>
            <a:pPr marL="285750" indent="-285750">
              <a:buFont typeface="Arial" panose="020B0604020202020204" pitchFamily="34" charset="0"/>
              <a:buChar char="•"/>
            </a:pPr>
            <a:r>
              <a:rPr lang="en-US" dirty="0"/>
              <a:t>The capacitated vehicle routing problem, and now each location must be visited within a particular time window.</a:t>
            </a:r>
          </a:p>
        </p:txBody>
      </p:sp>
      <p:sp>
        <p:nvSpPr>
          <p:cNvPr id="5" name="Rectangle 4">
            <a:extLst>
              <a:ext uri="{FF2B5EF4-FFF2-40B4-BE49-F238E27FC236}">
                <a16:creationId xmlns:a16="http://schemas.microsoft.com/office/drawing/2014/main" id="{11CD59BF-57C4-D9F1-91A4-1D7433F33EF7}"/>
              </a:ext>
            </a:extLst>
          </p:cNvPr>
          <p:cNvSpPr/>
          <p:nvPr/>
        </p:nvSpPr>
        <p:spPr>
          <a:xfrm>
            <a:off x="457207" y="2387084"/>
            <a:ext cx="8229593" cy="923330"/>
          </a:xfrm>
          <a:prstGeom prst="rect">
            <a:avLst/>
          </a:prstGeom>
        </p:spPr>
        <p:txBody>
          <a:bodyPr wrap="square">
            <a:spAutoFit/>
          </a:bodyPr>
          <a:lstStyle/>
          <a:p>
            <a:r>
              <a:rPr lang="en-US" dirty="0">
                <a:solidFill>
                  <a:srgbClr val="0000FF"/>
                </a:solidFill>
              </a:rPr>
              <a:t>Pickup-and-Delivery Problem with Time Windows:</a:t>
            </a:r>
          </a:p>
          <a:p>
            <a:pPr marL="285750" indent="-285750">
              <a:buFont typeface="Arial" panose="020B0604020202020204" pitchFamily="34" charset="0"/>
              <a:buChar char="•"/>
            </a:pPr>
            <a:r>
              <a:rPr lang="en-US" dirty="0"/>
              <a:t>The vehicle routing problem with time windows, and now the locations come in supply/demand pairs.</a:t>
            </a:r>
          </a:p>
        </p:txBody>
      </p:sp>
      <p:sp>
        <p:nvSpPr>
          <p:cNvPr id="6" name="Rectangle 5">
            <a:extLst>
              <a:ext uri="{FF2B5EF4-FFF2-40B4-BE49-F238E27FC236}">
                <a16:creationId xmlns:a16="http://schemas.microsoft.com/office/drawing/2014/main" id="{ACD9D9AF-0078-252C-C6C4-681C007A1870}"/>
              </a:ext>
            </a:extLst>
          </p:cNvPr>
          <p:cNvSpPr/>
          <p:nvPr/>
        </p:nvSpPr>
        <p:spPr>
          <a:xfrm>
            <a:off x="457200" y="4080271"/>
            <a:ext cx="8229593" cy="646331"/>
          </a:xfrm>
          <a:prstGeom prst="rect">
            <a:avLst/>
          </a:prstGeom>
        </p:spPr>
        <p:txBody>
          <a:bodyPr wrap="square">
            <a:spAutoFit/>
          </a:bodyPr>
          <a:lstStyle/>
          <a:p>
            <a:r>
              <a:rPr lang="en-US" dirty="0">
                <a:solidFill>
                  <a:srgbClr val="0000FF"/>
                </a:solidFill>
              </a:rPr>
              <a:t>Graph Multicoloring Problem:</a:t>
            </a:r>
          </a:p>
          <a:p>
            <a:pPr marL="285750" indent="-285750">
              <a:buFont typeface="Arial" panose="020B0604020202020204" pitchFamily="34" charset="0"/>
              <a:buChar char="•"/>
            </a:pPr>
            <a:r>
              <a:rPr lang="en-US" dirty="0"/>
              <a:t>The vertex coloring problem, and now each vertex can require more than one color.</a:t>
            </a:r>
          </a:p>
        </p:txBody>
      </p:sp>
    </p:spTree>
    <p:extLst>
      <p:ext uri="{BB962C8B-B14F-4D97-AF65-F5344CB8AC3E}">
        <p14:creationId xmlns:p14="http://schemas.microsoft.com/office/powerpoint/2010/main" val="3264877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210B6-8939-0515-9DDF-F9A4CBE16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810EE-C952-7476-F626-85601467A78C}"/>
              </a:ext>
            </a:extLst>
          </p:cNvPr>
          <p:cNvSpPr>
            <a:spLocks noGrp="1"/>
          </p:cNvSpPr>
          <p:nvPr>
            <p:ph type="title"/>
          </p:nvPr>
        </p:nvSpPr>
        <p:spPr/>
        <p:txBody>
          <a:bodyPr>
            <a:normAutofit/>
          </a:bodyPr>
          <a:lstStyle/>
          <a:p>
            <a:r>
              <a:rPr lang="en-US" dirty="0"/>
              <a:t>Experimental Results: Performance</a:t>
            </a:r>
          </a:p>
        </p:txBody>
      </p:sp>
      <p:sp>
        <p:nvSpPr>
          <p:cNvPr id="3" name="Rectangle 2">
            <a:extLst>
              <a:ext uri="{FF2B5EF4-FFF2-40B4-BE49-F238E27FC236}">
                <a16:creationId xmlns:a16="http://schemas.microsoft.com/office/drawing/2014/main" id="{61760CC6-8514-A209-C0BC-A21713C73260}"/>
              </a:ext>
            </a:extLst>
          </p:cNvPr>
          <p:cNvSpPr/>
          <p:nvPr/>
        </p:nvSpPr>
        <p:spPr>
          <a:xfrm>
            <a:off x="457207" y="1063229"/>
            <a:ext cx="8229593" cy="923330"/>
          </a:xfrm>
          <a:prstGeom prst="rect">
            <a:avLst/>
          </a:prstGeom>
        </p:spPr>
        <p:txBody>
          <a:bodyPr wrap="square">
            <a:spAutoFit/>
          </a:bodyPr>
          <a:lstStyle/>
          <a:p>
            <a:r>
              <a:rPr lang="en-US" dirty="0">
                <a:solidFill>
                  <a:srgbClr val="0000FF"/>
                </a:solidFill>
              </a:rPr>
              <a:t>Vehicle Routing Problem with Time Windows:</a:t>
            </a:r>
            <a:endParaRPr lang="en-US" dirty="0"/>
          </a:p>
          <a:p>
            <a:pPr marL="285750" indent="-285750">
              <a:buFont typeface="Arial" panose="020B0604020202020204" pitchFamily="34" charset="0"/>
              <a:buChar char="•"/>
            </a:pPr>
            <a:r>
              <a:rPr lang="en-US" dirty="0"/>
              <a:t>Column elimination outperforms the state-of-the-art solver on some C2 instances.</a:t>
            </a:r>
          </a:p>
          <a:p>
            <a:pPr marL="285750" indent="-285750">
              <a:buFont typeface="Arial" panose="020B0604020202020204" pitchFamily="34" charset="0"/>
              <a:buChar char="•"/>
            </a:pPr>
            <a:r>
              <a:rPr lang="en-US" dirty="0"/>
              <a:t>Column elimination solves C2_10_1 (1000 locations) for the first time.</a:t>
            </a:r>
          </a:p>
        </p:txBody>
      </p:sp>
      <p:sp>
        <p:nvSpPr>
          <p:cNvPr id="5" name="Rectangle 4">
            <a:extLst>
              <a:ext uri="{FF2B5EF4-FFF2-40B4-BE49-F238E27FC236}">
                <a16:creationId xmlns:a16="http://schemas.microsoft.com/office/drawing/2014/main" id="{4CD61BCE-0974-E6AB-DF8F-5B40EB965D27}"/>
              </a:ext>
            </a:extLst>
          </p:cNvPr>
          <p:cNvSpPr/>
          <p:nvPr/>
        </p:nvSpPr>
        <p:spPr>
          <a:xfrm>
            <a:off x="457207" y="2387084"/>
            <a:ext cx="8229593" cy="1200329"/>
          </a:xfrm>
          <a:prstGeom prst="rect">
            <a:avLst/>
          </a:prstGeom>
        </p:spPr>
        <p:txBody>
          <a:bodyPr wrap="square">
            <a:spAutoFit/>
          </a:bodyPr>
          <a:lstStyle/>
          <a:p>
            <a:r>
              <a:rPr lang="en-US" dirty="0">
                <a:solidFill>
                  <a:srgbClr val="0000FF"/>
                </a:solidFill>
              </a:rPr>
              <a:t>Pickup-and-Delivery Problem with Time Windows:</a:t>
            </a:r>
          </a:p>
          <a:p>
            <a:pPr marL="285750" indent="-285750">
              <a:buFont typeface="Arial" panose="020B0604020202020204" pitchFamily="34" charset="0"/>
              <a:buChar char="•"/>
            </a:pPr>
            <a:r>
              <a:rPr lang="en-US" dirty="0"/>
              <a:t>Column elimination is the first exact algorithm to give dual bounds for instances with more than 200 locations.</a:t>
            </a:r>
          </a:p>
          <a:p>
            <a:pPr marL="285750" indent="-285750">
              <a:buFont typeface="Arial" panose="020B0604020202020204" pitchFamily="34" charset="0"/>
              <a:buChar char="•"/>
            </a:pPr>
            <a:r>
              <a:rPr lang="en-US" dirty="0"/>
              <a:t>Column elimination solves five instances with 400-600 locations for the first time.</a:t>
            </a:r>
          </a:p>
        </p:txBody>
      </p:sp>
      <p:sp>
        <p:nvSpPr>
          <p:cNvPr id="6" name="Rectangle 5">
            <a:extLst>
              <a:ext uri="{FF2B5EF4-FFF2-40B4-BE49-F238E27FC236}">
                <a16:creationId xmlns:a16="http://schemas.microsoft.com/office/drawing/2014/main" id="{60461298-EFE6-F063-4787-F7A49D0AF93D}"/>
              </a:ext>
            </a:extLst>
          </p:cNvPr>
          <p:cNvSpPr/>
          <p:nvPr/>
        </p:nvSpPr>
        <p:spPr>
          <a:xfrm>
            <a:off x="457200" y="4080271"/>
            <a:ext cx="8229593" cy="646331"/>
          </a:xfrm>
          <a:prstGeom prst="rect">
            <a:avLst/>
          </a:prstGeom>
        </p:spPr>
        <p:txBody>
          <a:bodyPr wrap="square">
            <a:spAutoFit/>
          </a:bodyPr>
          <a:lstStyle/>
          <a:p>
            <a:r>
              <a:rPr lang="en-US" dirty="0">
                <a:solidFill>
                  <a:srgbClr val="0000FF"/>
                </a:solidFill>
              </a:rPr>
              <a:t>Graph Multicoloring Problem:</a:t>
            </a:r>
          </a:p>
          <a:p>
            <a:pPr marL="285750" indent="-285750">
              <a:buFont typeface="Arial" panose="020B0604020202020204" pitchFamily="34" charset="0"/>
              <a:buChar char="•"/>
            </a:pPr>
            <a:r>
              <a:rPr lang="en-US" dirty="0"/>
              <a:t>Column elimination solves five instances for the first time.</a:t>
            </a:r>
          </a:p>
        </p:txBody>
      </p:sp>
    </p:spTree>
    <p:extLst>
      <p:ext uri="{BB962C8B-B14F-4D97-AF65-F5344CB8AC3E}">
        <p14:creationId xmlns:p14="http://schemas.microsoft.com/office/powerpoint/2010/main" val="2484741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BBFF-612E-210B-1C55-4113CE671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BCADC-A332-42E4-4027-C77F29F72E86}"/>
              </a:ext>
            </a:extLst>
          </p:cNvPr>
          <p:cNvSpPr>
            <a:spLocks noGrp="1"/>
          </p:cNvSpPr>
          <p:nvPr>
            <p:ph type="title"/>
          </p:nvPr>
        </p:nvSpPr>
        <p:spPr/>
        <p:txBody>
          <a:bodyPr>
            <a:normAutofit/>
          </a:bodyPr>
          <a:lstStyle/>
          <a:p>
            <a:r>
              <a:rPr lang="en-US" dirty="0"/>
              <a:t>Experimental Results: Intuition</a:t>
            </a:r>
          </a:p>
        </p:txBody>
      </p:sp>
      <p:sp>
        <p:nvSpPr>
          <p:cNvPr id="3" name="Rectangle 2">
            <a:extLst>
              <a:ext uri="{FF2B5EF4-FFF2-40B4-BE49-F238E27FC236}">
                <a16:creationId xmlns:a16="http://schemas.microsoft.com/office/drawing/2014/main" id="{17BF25BB-A113-A248-D4DC-05D8677BF24B}"/>
              </a:ext>
            </a:extLst>
          </p:cNvPr>
          <p:cNvSpPr/>
          <p:nvPr/>
        </p:nvSpPr>
        <p:spPr>
          <a:xfrm>
            <a:off x="457207" y="1063229"/>
            <a:ext cx="8229593" cy="1200329"/>
          </a:xfrm>
          <a:prstGeom prst="rect">
            <a:avLst/>
          </a:prstGeom>
        </p:spPr>
        <p:txBody>
          <a:bodyPr wrap="square">
            <a:spAutoFit/>
          </a:bodyPr>
          <a:lstStyle/>
          <a:p>
            <a:r>
              <a:rPr lang="en-US" dirty="0">
                <a:solidFill>
                  <a:srgbClr val="0000FF"/>
                </a:solidFill>
              </a:rPr>
              <a:t>Vehicle Routing Problem with Time Windows:</a:t>
            </a:r>
            <a:endParaRPr lang="en-US" dirty="0"/>
          </a:p>
          <a:p>
            <a:pPr marL="285750" indent="-285750">
              <a:buFont typeface="Arial" panose="020B0604020202020204" pitchFamily="34" charset="0"/>
              <a:buChar char="•"/>
            </a:pPr>
            <a:r>
              <a:rPr lang="en-US" dirty="0"/>
              <a:t>For the C2 instances, the initial dynamic programming relaxation does not consider the load / capacity as part of its states; this works well because the tight time windows often make the capacity constraint implicitly respected.</a:t>
            </a:r>
          </a:p>
        </p:txBody>
      </p:sp>
      <p:sp>
        <p:nvSpPr>
          <p:cNvPr id="5" name="Rectangle 4">
            <a:extLst>
              <a:ext uri="{FF2B5EF4-FFF2-40B4-BE49-F238E27FC236}">
                <a16:creationId xmlns:a16="http://schemas.microsoft.com/office/drawing/2014/main" id="{F7BD4000-ACF9-9B3A-FADD-72FC24D59E00}"/>
              </a:ext>
            </a:extLst>
          </p:cNvPr>
          <p:cNvSpPr/>
          <p:nvPr/>
        </p:nvSpPr>
        <p:spPr>
          <a:xfrm>
            <a:off x="457200" y="2203699"/>
            <a:ext cx="8229593" cy="1200329"/>
          </a:xfrm>
          <a:prstGeom prst="rect">
            <a:avLst/>
          </a:prstGeom>
        </p:spPr>
        <p:txBody>
          <a:bodyPr wrap="square">
            <a:spAutoFit/>
          </a:bodyPr>
          <a:lstStyle/>
          <a:p>
            <a:r>
              <a:rPr lang="en-US" dirty="0">
                <a:solidFill>
                  <a:srgbClr val="0000FF"/>
                </a:solidFill>
              </a:rPr>
              <a:t>Pickup-and-Delivery Problem with Time Windows:</a:t>
            </a:r>
          </a:p>
          <a:p>
            <a:pPr marL="285750" indent="-285750">
              <a:buFont typeface="Arial" panose="020B0604020202020204" pitchFamily="34" charset="0"/>
              <a:buChar char="•"/>
            </a:pPr>
            <a:r>
              <a:rPr lang="en-US" dirty="0"/>
              <a:t>The initial dynamic programming relaxation does not include precedence constraints, but it quickly introduces them, especially for short routes. The time windows can also help enforce some of them.</a:t>
            </a:r>
          </a:p>
        </p:txBody>
      </p:sp>
      <p:sp>
        <p:nvSpPr>
          <p:cNvPr id="6" name="Rectangle 5">
            <a:extLst>
              <a:ext uri="{FF2B5EF4-FFF2-40B4-BE49-F238E27FC236}">
                <a16:creationId xmlns:a16="http://schemas.microsoft.com/office/drawing/2014/main" id="{F5E16E6B-AAA2-3CFF-4091-9F6EE4E35A24}"/>
              </a:ext>
            </a:extLst>
          </p:cNvPr>
          <p:cNvSpPr/>
          <p:nvPr/>
        </p:nvSpPr>
        <p:spPr>
          <a:xfrm>
            <a:off x="457200" y="3344169"/>
            <a:ext cx="8229593" cy="1477328"/>
          </a:xfrm>
          <a:prstGeom prst="rect">
            <a:avLst/>
          </a:prstGeom>
        </p:spPr>
        <p:txBody>
          <a:bodyPr wrap="square">
            <a:spAutoFit/>
          </a:bodyPr>
          <a:lstStyle/>
          <a:p>
            <a:r>
              <a:rPr lang="en-US" dirty="0">
                <a:solidFill>
                  <a:srgbClr val="0000FF"/>
                </a:solidFill>
              </a:rPr>
              <a:t>Graph Multicoloring Problem:</a:t>
            </a:r>
          </a:p>
          <a:p>
            <a:pPr marL="285750" indent="-285750">
              <a:buFont typeface="Arial" panose="020B0604020202020204" pitchFamily="34" charset="0"/>
              <a:buChar char="•"/>
            </a:pPr>
            <a:r>
              <a:rPr lang="en-US" dirty="0"/>
              <a:t>For sparse graphs, the solution to the initial dynamic program relaxation does not contain infeasible sequences.</a:t>
            </a:r>
          </a:p>
          <a:p>
            <a:pPr marL="285750" indent="-285750">
              <a:buFont typeface="Arial" panose="020B0604020202020204" pitchFamily="34" charset="0"/>
              <a:buChar char="•"/>
            </a:pPr>
            <a:r>
              <a:rPr lang="en-US" dirty="0"/>
              <a:t>While state-space relaxations are used in vehicle routing problems, they are not as common for the vertex coloring problem.</a:t>
            </a:r>
          </a:p>
        </p:txBody>
      </p:sp>
    </p:spTree>
    <p:extLst>
      <p:ext uri="{BB962C8B-B14F-4D97-AF65-F5344CB8AC3E}">
        <p14:creationId xmlns:p14="http://schemas.microsoft.com/office/powerpoint/2010/main" val="420908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9DA1-1B04-DAD2-D4F5-A5FF32016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CAB7C-9D48-4BB5-345D-434CABA2C4C9}"/>
              </a:ext>
            </a:extLst>
          </p:cNvPr>
          <p:cNvSpPr>
            <a:spLocks noGrp="1"/>
          </p:cNvSpPr>
          <p:nvPr>
            <p:ph type="title"/>
          </p:nvPr>
        </p:nvSpPr>
        <p:spPr/>
        <p:txBody>
          <a:bodyPr>
            <a:normAutofit/>
          </a:bodyPr>
          <a:lstStyle/>
          <a:p>
            <a:r>
              <a:rPr lang="en-US" dirty="0"/>
              <a:t>Outline Part I</a:t>
            </a:r>
          </a:p>
        </p:txBody>
      </p:sp>
      <p:sp>
        <p:nvSpPr>
          <p:cNvPr id="9" name="TextBox 8">
            <a:extLst>
              <a:ext uri="{FF2B5EF4-FFF2-40B4-BE49-F238E27FC236}">
                <a16:creationId xmlns:a16="http://schemas.microsoft.com/office/drawing/2014/main" id="{DB4CC8E3-24DA-5915-12FA-C7496661C7ED}"/>
              </a:ext>
            </a:extLst>
          </p:cNvPr>
          <p:cNvSpPr txBox="1"/>
          <p:nvPr/>
        </p:nvSpPr>
        <p:spPr>
          <a:xfrm>
            <a:off x="457200" y="1099416"/>
            <a:ext cx="8229600" cy="3970318"/>
          </a:xfrm>
          <a:prstGeom prst="rect">
            <a:avLst/>
          </a:prstGeom>
          <a:noFill/>
        </p:spPr>
        <p:txBody>
          <a:bodyPr wrap="square" rtlCol="0">
            <a:spAutoFit/>
          </a:bodyPr>
          <a:lstStyle/>
          <a:p>
            <a:r>
              <a:rPr lang="en-US" dirty="0">
                <a:solidFill>
                  <a:srgbClr val="0000FF"/>
                </a:solidFill>
              </a:rPr>
              <a:t>Chapter 1</a:t>
            </a:r>
          </a:p>
          <a:p>
            <a:pPr marL="285750" indent="-285750">
              <a:buFontTx/>
              <a:buChar char="-"/>
            </a:pPr>
            <a:r>
              <a:rPr lang="en-US" dirty="0"/>
              <a:t>Introduction</a:t>
            </a:r>
          </a:p>
          <a:p>
            <a:endParaRPr lang="en-US" dirty="0"/>
          </a:p>
          <a:p>
            <a:r>
              <a:rPr lang="en-US" dirty="0">
                <a:solidFill>
                  <a:srgbClr val="0000FF"/>
                </a:solidFill>
              </a:rPr>
              <a:t>Chapter 2</a:t>
            </a:r>
          </a:p>
          <a:p>
            <a:pPr marL="285750" indent="-285750">
              <a:buFontTx/>
              <a:buChar char="-"/>
            </a:pPr>
            <a:r>
              <a:rPr lang="en-US" dirty="0"/>
              <a:t>Discrete Optimization Methodologies</a:t>
            </a:r>
          </a:p>
          <a:p>
            <a:pPr marL="285750" indent="-285750">
              <a:buFontTx/>
              <a:buChar char="-"/>
            </a:pPr>
            <a:endParaRPr lang="en-US" dirty="0"/>
          </a:p>
          <a:p>
            <a:r>
              <a:rPr lang="en-US" dirty="0">
                <a:solidFill>
                  <a:srgbClr val="0000FF"/>
                </a:solidFill>
              </a:rPr>
              <a:t>Chapter 3</a:t>
            </a:r>
          </a:p>
          <a:p>
            <a:pPr marL="285750" indent="-285750">
              <a:buFontTx/>
              <a:buChar char="-"/>
            </a:pPr>
            <a:r>
              <a:rPr lang="en-US" dirty="0"/>
              <a:t>Column Elimination for the Capacitated Vehicle Routing Problem</a:t>
            </a:r>
          </a:p>
          <a:p>
            <a:pPr marL="742950" lvl="1" indent="-285750">
              <a:buFontTx/>
              <a:buChar char="-"/>
            </a:pPr>
            <a:r>
              <a:rPr lang="en-US" dirty="0"/>
              <a:t>[K. &amp; van Hoeve </a:t>
            </a:r>
            <a:r>
              <a:rPr lang="en-US" i="1" dirty="0"/>
              <a:t>CPAIOR 2022</a:t>
            </a:r>
            <a:r>
              <a:rPr lang="en-US" dirty="0"/>
              <a:t>]</a:t>
            </a:r>
          </a:p>
          <a:p>
            <a:endParaRPr lang="en-US" dirty="0"/>
          </a:p>
          <a:p>
            <a:r>
              <a:rPr lang="en-US" dirty="0">
                <a:solidFill>
                  <a:srgbClr val="0000FF"/>
                </a:solidFill>
              </a:rPr>
              <a:t>Chapter 4</a:t>
            </a:r>
          </a:p>
          <a:p>
            <a:pPr marL="285750" indent="-285750">
              <a:buFontTx/>
              <a:buChar char="-"/>
            </a:pPr>
            <a:r>
              <a:rPr lang="en-US" dirty="0"/>
              <a:t>Column Elimination for Arc Flow Formulations</a:t>
            </a:r>
          </a:p>
          <a:p>
            <a:pPr marL="742950" lvl="1" indent="-285750">
              <a:buFontTx/>
              <a:buChar char="-"/>
            </a:pPr>
            <a:r>
              <a:rPr lang="en-US" dirty="0"/>
              <a:t>[K. &amp; van Hoeve </a:t>
            </a:r>
            <a:r>
              <a:rPr lang="en-US" i="1" dirty="0"/>
              <a:t>Major Revision OR</a:t>
            </a:r>
            <a:r>
              <a:rPr lang="en-US" dirty="0"/>
              <a:t>]</a:t>
            </a:r>
          </a:p>
          <a:p>
            <a:pPr marL="285750" indent="-285750">
              <a:buFontTx/>
              <a:buChar char="-"/>
            </a:pPr>
            <a:endParaRPr lang="en-US" dirty="0"/>
          </a:p>
        </p:txBody>
      </p:sp>
      <p:sp>
        <p:nvSpPr>
          <p:cNvPr id="3" name="Rectangle 2">
            <a:extLst>
              <a:ext uri="{FF2B5EF4-FFF2-40B4-BE49-F238E27FC236}">
                <a16:creationId xmlns:a16="http://schemas.microsoft.com/office/drawing/2014/main" id="{C3DFAFB6-B45F-380E-ABF6-FF7BC36453DB}"/>
              </a:ext>
            </a:extLst>
          </p:cNvPr>
          <p:cNvSpPr/>
          <p:nvPr/>
        </p:nvSpPr>
        <p:spPr>
          <a:xfrm>
            <a:off x="457200" y="1177603"/>
            <a:ext cx="8229600" cy="15274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78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5C669-7C91-4190-565A-8B489A4C95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0538F-31A5-432B-885A-9568DCA23E23}"/>
              </a:ext>
            </a:extLst>
          </p:cNvPr>
          <p:cNvSpPr>
            <a:spLocks noGrp="1"/>
          </p:cNvSpPr>
          <p:nvPr>
            <p:ph type="title"/>
          </p:nvPr>
        </p:nvSpPr>
        <p:spPr/>
        <p:txBody>
          <a:bodyPr>
            <a:normAutofit/>
          </a:bodyPr>
          <a:lstStyle/>
          <a:p>
            <a:r>
              <a:rPr lang="en-US" dirty="0"/>
              <a:t>Contributions</a:t>
            </a:r>
          </a:p>
        </p:txBody>
      </p:sp>
      <p:cxnSp>
        <p:nvCxnSpPr>
          <p:cNvPr id="8" name="Straight Connector 7">
            <a:extLst>
              <a:ext uri="{FF2B5EF4-FFF2-40B4-BE49-F238E27FC236}">
                <a16:creationId xmlns:a16="http://schemas.microsoft.com/office/drawing/2014/main" id="{D9C1B053-ED05-B881-F303-DAA9FBB91E40}"/>
              </a:ext>
            </a:extLst>
          </p:cNvPr>
          <p:cNvCxnSpPr>
            <a:cxnSpLocks/>
            <a:stCxn id="2" idx="2"/>
          </p:cNvCxnSpPr>
          <p:nvPr/>
        </p:nvCxnSpPr>
        <p:spPr>
          <a:xfrm>
            <a:off x="4572000" y="1063229"/>
            <a:ext cx="0" cy="3794521"/>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B24C7BB1-A162-52B9-5028-6DD8E4B571C6}"/>
              </a:ext>
            </a:extLst>
          </p:cNvPr>
          <p:cNvSpPr/>
          <p:nvPr/>
        </p:nvSpPr>
        <p:spPr>
          <a:xfrm>
            <a:off x="457207" y="1063229"/>
            <a:ext cx="3948407" cy="369332"/>
          </a:xfrm>
          <a:prstGeom prst="rect">
            <a:avLst/>
          </a:prstGeom>
        </p:spPr>
        <p:txBody>
          <a:bodyPr wrap="square">
            <a:spAutoFit/>
          </a:bodyPr>
          <a:lstStyle/>
          <a:p>
            <a:r>
              <a:rPr lang="en-US" dirty="0">
                <a:solidFill>
                  <a:srgbClr val="0000FF"/>
                </a:solidFill>
              </a:rPr>
              <a:t>Previous works:</a:t>
            </a:r>
            <a:endParaRPr lang="en-US" dirty="0"/>
          </a:p>
        </p:txBody>
      </p:sp>
      <p:sp>
        <p:nvSpPr>
          <p:cNvPr id="9" name="Rectangle 8">
            <a:extLst>
              <a:ext uri="{FF2B5EF4-FFF2-40B4-BE49-F238E27FC236}">
                <a16:creationId xmlns:a16="http://schemas.microsoft.com/office/drawing/2014/main" id="{7C19E2BD-A1E7-3F91-CBFA-45018BC89F83}"/>
              </a:ext>
            </a:extLst>
          </p:cNvPr>
          <p:cNvSpPr/>
          <p:nvPr/>
        </p:nvSpPr>
        <p:spPr>
          <a:xfrm>
            <a:off x="4571999" y="1063229"/>
            <a:ext cx="2047863" cy="369332"/>
          </a:xfrm>
          <a:prstGeom prst="rect">
            <a:avLst/>
          </a:prstGeom>
        </p:spPr>
        <p:txBody>
          <a:bodyPr wrap="square">
            <a:spAutoFit/>
          </a:bodyPr>
          <a:lstStyle/>
          <a:p>
            <a:r>
              <a:rPr lang="en-US" dirty="0">
                <a:solidFill>
                  <a:srgbClr val="0000FF"/>
                </a:solidFill>
              </a:rPr>
              <a:t>This work:</a:t>
            </a:r>
            <a:endParaRPr lang="en-US" dirty="0"/>
          </a:p>
        </p:txBody>
      </p:sp>
      <p:sp>
        <p:nvSpPr>
          <p:cNvPr id="10" name="Rectangle 9">
            <a:extLst>
              <a:ext uri="{FF2B5EF4-FFF2-40B4-BE49-F238E27FC236}">
                <a16:creationId xmlns:a16="http://schemas.microsoft.com/office/drawing/2014/main" id="{72CFE84C-9EE4-527D-DA38-E6ECFF3E323D}"/>
              </a:ext>
            </a:extLst>
          </p:cNvPr>
          <p:cNvSpPr/>
          <p:nvPr/>
        </p:nvSpPr>
        <p:spPr>
          <a:xfrm>
            <a:off x="499766" y="1375272"/>
            <a:ext cx="3948407" cy="1698927"/>
          </a:xfrm>
          <a:prstGeom prst="rect">
            <a:avLst/>
          </a:prstGeom>
        </p:spPr>
        <p:txBody>
          <a:bodyPr wrap="square">
            <a:spAutoFit/>
          </a:bodyPr>
          <a:lstStyle/>
          <a:p>
            <a:pPr lvl="0">
              <a:spcBef>
                <a:spcPct val="20000"/>
              </a:spcBef>
            </a:pPr>
            <a:r>
              <a:rPr lang="en-US" dirty="0"/>
              <a:t>1. [van Hoeve </a:t>
            </a:r>
            <a:r>
              <a:rPr lang="en-US" i="1" dirty="0"/>
              <a:t>MP 2020</a:t>
            </a:r>
            <a:r>
              <a:rPr lang="en-US" dirty="0"/>
              <a:t>]</a:t>
            </a:r>
          </a:p>
          <a:p>
            <a:pPr lvl="0">
              <a:spcBef>
                <a:spcPct val="20000"/>
              </a:spcBef>
            </a:pPr>
            <a:r>
              <a:rPr lang="en-US" dirty="0"/>
              <a:t>Problem: Graph Coloring Problem</a:t>
            </a:r>
          </a:p>
          <a:p>
            <a:pPr lvl="0">
              <a:spcBef>
                <a:spcPct val="20000"/>
              </a:spcBef>
            </a:pPr>
            <a:r>
              <a:rPr lang="en-US" dirty="0"/>
              <a:t>Graph: Binary Decision Diagram</a:t>
            </a:r>
          </a:p>
          <a:p>
            <a:pPr lvl="0">
              <a:spcBef>
                <a:spcPct val="20000"/>
              </a:spcBef>
            </a:pPr>
            <a:r>
              <a:rPr lang="en-US" dirty="0"/>
              <a:t>Refinement: Repetitions</a:t>
            </a:r>
          </a:p>
          <a:p>
            <a:pPr lvl="0">
              <a:spcBef>
                <a:spcPct val="20000"/>
              </a:spcBef>
            </a:pPr>
            <a:r>
              <a:rPr lang="en-US" dirty="0"/>
              <a:t>Solving: LP + IP</a:t>
            </a:r>
          </a:p>
        </p:txBody>
      </p:sp>
      <p:sp>
        <p:nvSpPr>
          <p:cNvPr id="12" name="Rectangle 11">
            <a:extLst>
              <a:ext uri="{FF2B5EF4-FFF2-40B4-BE49-F238E27FC236}">
                <a16:creationId xmlns:a16="http://schemas.microsoft.com/office/drawing/2014/main" id="{20989A14-753B-BE47-8041-B3699ED738DD}"/>
              </a:ext>
            </a:extLst>
          </p:cNvPr>
          <p:cNvSpPr/>
          <p:nvPr/>
        </p:nvSpPr>
        <p:spPr>
          <a:xfrm>
            <a:off x="499766" y="3107248"/>
            <a:ext cx="3948407" cy="1698927"/>
          </a:xfrm>
          <a:prstGeom prst="rect">
            <a:avLst/>
          </a:prstGeom>
        </p:spPr>
        <p:txBody>
          <a:bodyPr wrap="square">
            <a:spAutoFit/>
          </a:bodyPr>
          <a:lstStyle/>
          <a:p>
            <a:pPr lvl="0">
              <a:spcBef>
                <a:spcPct val="20000"/>
              </a:spcBef>
            </a:pPr>
            <a:r>
              <a:rPr lang="en-US" dirty="0"/>
              <a:t>2. [Tang &amp; van Hoeve </a:t>
            </a:r>
            <a:r>
              <a:rPr lang="en-US" i="1" dirty="0"/>
              <a:t>TS 2023</a:t>
            </a:r>
            <a:r>
              <a:rPr lang="en-US" dirty="0"/>
              <a:t>]</a:t>
            </a:r>
          </a:p>
          <a:p>
            <a:pPr lvl="0">
              <a:spcBef>
                <a:spcPct val="20000"/>
              </a:spcBef>
            </a:pPr>
            <a:r>
              <a:rPr lang="en-US" dirty="0"/>
              <a:t>Problem: Truck-Drone Routing Problem</a:t>
            </a:r>
          </a:p>
          <a:p>
            <a:pPr lvl="0">
              <a:spcBef>
                <a:spcPct val="20000"/>
              </a:spcBef>
            </a:pPr>
            <a:r>
              <a:rPr lang="en-US" dirty="0"/>
              <a:t>Graph: Dynamic Program</a:t>
            </a:r>
          </a:p>
          <a:p>
            <a:pPr lvl="0">
              <a:spcBef>
                <a:spcPct val="20000"/>
              </a:spcBef>
            </a:pPr>
            <a:r>
              <a:rPr lang="en-US" dirty="0"/>
              <a:t>Refinement: Repetitions</a:t>
            </a:r>
          </a:p>
          <a:p>
            <a:pPr lvl="0">
              <a:spcBef>
                <a:spcPct val="20000"/>
              </a:spcBef>
            </a:pPr>
            <a:r>
              <a:rPr lang="en-US" dirty="0"/>
              <a:t>Solving: Lagrangean (Single Path)</a:t>
            </a:r>
          </a:p>
        </p:txBody>
      </p:sp>
      <p:sp>
        <p:nvSpPr>
          <p:cNvPr id="13" name="Rectangle 12">
            <a:extLst>
              <a:ext uri="{FF2B5EF4-FFF2-40B4-BE49-F238E27FC236}">
                <a16:creationId xmlns:a16="http://schemas.microsoft.com/office/drawing/2014/main" id="{4091D7ED-2DFC-8D23-D72F-BC594DD72292}"/>
              </a:ext>
            </a:extLst>
          </p:cNvPr>
          <p:cNvSpPr/>
          <p:nvPr/>
        </p:nvSpPr>
        <p:spPr>
          <a:xfrm>
            <a:off x="4571999" y="1408321"/>
            <a:ext cx="4114789" cy="1698927"/>
          </a:xfrm>
          <a:prstGeom prst="rect">
            <a:avLst/>
          </a:prstGeom>
        </p:spPr>
        <p:txBody>
          <a:bodyPr wrap="square">
            <a:spAutoFit/>
          </a:bodyPr>
          <a:lstStyle/>
          <a:p>
            <a:pPr lvl="0">
              <a:spcBef>
                <a:spcPct val="20000"/>
              </a:spcBef>
            </a:pPr>
            <a:r>
              <a:rPr lang="en-US" dirty="0"/>
              <a:t>3. [K. &amp; van Hoeve </a:t>
            </a:r>
            <a:r>
              <a:rPr lang="en-US" i="1" dirty="0"/>
              <a:t>CPAIOR 2022</a:t>
            </a:r>
            <a:r>
              <a:rPr lang="en-US" dirty="0"/>
              <a:t>]</a:t>
            </a:r>
          </a:p>
          <a:p>
            <a:pPr lvl="0">
              <a:spcBef>
                <a:spcPct val="20000"/>
              </a:spcBef>
            </a:pPr>
            <a:r>
              <a:rPr lang="en-US" dirty="0"/>
              <a:t>Problem: CVRP</a:t>
            </a:r>
          </a:p>
          <a:p>
            <a:pPr lvl="0">
              <a:spcBef>
                <a:spcPct val="20000"/>
              </a:spcBef>
            </a:pPr>
            <a:r>
              <a:rPr lang="en-US" dirty="0"/>
              <a:t>Graph: Dynamic Program</a:t>
            </a:r>
          </a:p>
          <a:p>
            <a:pPr lvl="0">
              <a:spcBef>
                <a:spcPct val="20000"/>
              </a:spcBef>
            </a:pPr>
            <a:r>
              <a:rPr lang="en-US" dirty="0"/>
              <a:t>Refinement: Repetitions</a:t>
            </a:r>
          </a:p>
          <a:p>
            <a:pPr lvl="0">
              <a:spcBef>
                <a:spcPct val="20000"/>
              </a:spcBef>
            </a:pPr>
            <a:r>
              <a:rPr lang="en-US" dirty="0"/>
              <a:t>Solving: Lagrangean (Multi-Path) + …</a:t>
            </a:r>
          </a:p>
        </p:txBody>
      </p:sp>
      <p:sp>
        <p:nvSpPr>
          <p:cNvPr id="14" name="Rectangle 13">
            <a:extLst>
              <a:ext uri="{FF2B5EF4-FFF2-40B4-BE49-F238E27FC236}">
                <a16:creationId xmlns:a16="http://schemas.microsoft.com/office/drawing/2014/main" id="{11A6A425-184F-83C9-1473-03296DA722E6}"/>
              </a:ext>
            </a:extLst>
          </p:cNvPr>
          <p:cNvSpPr/>
          <p:nvPr/>
        </p:nvSpPr>
        <p:spPr>
          <a:xfrm>
            <a:off x="4571998" y="3476580"/>
            <a:ext cx="4072229" cy="3693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FF8C83D-DEF8-7386-86C7-52B018E58896}"/>
              </a:ext>
            </a:extLst>
          </p:cNvPr>
          <p:cNvCxnSpPr>
            <a:cxnSpLocks/>
          </p:cNvCxnSpPr>
          <p:nvPr/>
        </p:nvCxnSpPr>
        <p:spPr>
          <a:xfrm>
            <a:off x="554835" y="3107248"/>
            <a:ext cx="8131953" cy="39455"/>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A34BD441-23FC-B530-7532-DB78C4964C7B}"/>
              </a:ext>
            </a:extLst>
          </p:cNvPr>
          <p:cNvSpPr/>
          <p:nvPr/>
        </p:nvSpPr>
        <p:spPr>
          <a:xfrm>
            <a:off x="4529438" y="3126975"/>
            <a:ext cx="4114789" cy="1698927"/>
          </a:xfrm>
          <a:prstGeom prst="rect">
            <a:avLst/>
          </a:prstGeom>
        </p:spPr>
        <p:txBody>
          <a:bodyPr wrap="square">
            <a:spAutoFit/>
          </a:bodyPr>
          <a:lstStyle/>
          <a:p>
            <a:pPr lvl="0">
              <a:spcBef>
                <a:spcPct val="20000"/>
              </a:spcBef>
            </a:pPr>
            <a:r>
              <a:rPr lang="en-US" dirty="0"/>
              <a:t>3. [K. &amp; van Hoeve </a:t>
            </a:r>
            <a:r>
              <a:rPr lang="en-US" i="1" dirty="0"/>
              <a:t>Major Revision OR</a:t>
            </a:r>
            <a:r>
              <a:rPr lang="en-US" dirty="0"/>
              <a:t>]</a:t>
            </a:r>
          </a:p>
          <a:p>
            <a:pPr lvl="0">
              <a:spcBef>
                <a:spcPct val="20000"/>
              </a:spcBef>
            </a:pPr>
            <a:r>
              <a:rPr lang="en-US" dirty="0"/>
              <a:t>Problem: Generic Sequence Problem</a:t>
            </a:r>
          </a:p>
          <a:p>
            <a:pPr lvl="0">
              <a:spcBef>
                <a:spcPct val="20000"/>
              </a:spcBef>
            </a:pPr>
            <a:r>
              <a:rPr lang="en-US" dirty="0"/>
              <a:t>Graph: Dynamic Program</a:t>
            </a:r>
          </a:p>
          <a:p>
            <a:pPr lvl="0">
              <a:spcBef>
                <a:spcPct val="20000"/>
              </a:spcBef>
            </a:pPr>
            <a:r>
              <a:rPr lang="en-US" dirty="0"/>
              <a:t>Refinement: Generic Refinement</a:t>
            </a:r>
          </a:p>
          <a:p>
            <a:pPr lvl="0">
              <a:spcBef>
                <a:spcPct val="20000"/>
              </a:spcBef>
            </a:pPr>
            <a:r>
              <a:rPr lang="en-US" dirty="0"/>
              <a:t>Solving: Lagrangean (Multi-Path) + B&amp;B</a:t>
            </a:r>
          </a:p>
        </p:txBody>
      </p:sp>
      <p:sp>
        <p:nvSpPr>
          <p:cNvPr id="6" name="Rectangle 5">
            <a:extLst>
              <a:ext uri="{FF2B5EF4-FFF2-40B4-BE49-F238E27FC236}">
                <a16:creationId xmlns:a16="http://schemas.microsoft.com/office/drawing/2014/main" id="{78BB6798-0F3C-F7A4-FA93-C317E03F3CCB}"/>
              </a:ext>
            </a:extLst>
          </p:cNvPr>
          <p:cNvSpPr/>
          <p:nvPr/>
        </p:nvSpPr>
        <p:spPr>
          <a:xfrm>
            <a:off x="4571998" y="4161105"/>
            <a:ext cx="4114790" cy="2965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48D464-4836-8FC4-A07E-0EAE6761D0D7}"/>
              </a:ext>
            </a:extLst>
          </p:cNvPr>
          <p:cNvSpPr/>
          <p:nvPr/>
        </p:nvSpPr>
        <p:spPr>
          <a:xfrm>
            <a:off x="7834320" y="4493503"/>
            <a:ext cx="485760" cy="2965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24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6130A-9AB3-1180-48CF-36359F064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E6E15-A956-827F-D130-6B21E8778631}"/>
              </a:ext>
            </a:extLst>
          </p:cNvPr>
          <p:cNvSpPr>
            <a:spLocks noGrp="1"/>
          </p:cNvSpPr>
          <p:nvPr>
            <p:ph type="title"/>
          </p:nvPr>
        </p:nvSpPr>
        <p:spPr/>
        <p:txBody>
          <a:bodyPr>
            <a:normAutofit/>
          </a:bodyPr>
          <a:lstStyle/>
          <a:p>
            <a:r>
              <a:rPr lang="en-US" dirty="0"/>
              <a:t>Outline Part II</a:t>
            </a:r>
          </a:p>
        </p:txBody>
      </p:sp>
      <p:sp>
        <p:nvSpPr>
          <p:cNvPr id="9" name="TextBox 8">
            <a:extLst>
              <a:ext uri="{FF2B5EF4-FFF2-40B4-BE49-F238E27FC236}">
                <a16:creationId xmlns:a16="http://schemas.microsoft.com/office/drawing/2014/main" id="{372B5996-3EF8-ECE7-ADAD-5CDCD0340CC3}"/>
              </a:ext>
            </a:extLst>
          </p:cNvPr>
          <p:cNvSpPr txBox="1"/>
          <p:nvPr/>
        </p:nvSpPr>
        <p:spPr>
          <a:xfrm>
            <a:off x="457200" y="1099416"/>
            <a:ext cx="8229600" cy="3416320"/>
          </a:xfrm>
          <a:prstGeom prst="rect">
            <a:avLst/>
          </a:prstGeom>
          <a:noFill/>
        </p:spPr>
        <p:txBody>
          <a:bodyPr wrap="square" rtlCol="0">
            <a:spAutoFit/>
          </a:bodyPr>
          <a:lstStyle/>
          <a:p>
            <a:r>
              <a:rPr lang="en-US" dirty="0">
                <a:solidFill>
                  <a:srgbClr val="0000FF"/>
                </a:solidFill>
              </a:rPr>
              <a:t>Chapter 5</a:t>
            </a:r>
          </a:p>
          <a:p>
            <a:pPr marL="285750" indent="-285750">
              <a:buFontTx/>
              <a:buChar char="-"/>
            </a:pPr>
            <a:r>
              <a:rPr lang="en-US" dirty="0"/>
              <a:t>Primal Heuristics for Arc Flow Formulations</a:t>
            </a:r>
          </a:p>
          <a:p>
            <a:endParaRPr lang="en-US" dirty="0"/>
          </a:p>
          <a:p>
            <a:r>
              <a:rPr lang="en-US" dirty="0">
                <a:solidFill>
                  <a:srgbClr val="0000FF"/>
                </a:solidFill>
              </a:rPr>
              <a:t>Chapter 6</a:t>
            </a:r>
          </a:p>
          <a:p>
            <a:pPr marL="285750" indent="-285750">
              <a:buFontTx/>
              <a:buChar char="-"/>
            </a:pPr>
            <a:r>
              <a:rPr lang="en-US" dirty="0"/>
              <a:t>Cutting Planes for Arc Flow Formulations from Path Flow Formulations</a:t>
            </a:r>
          </a:p>
          <a:p>
            <a:pPr marL="285750" indent="-285750">
              <a:buFontTx/>
              <a:buChar char="-"/>
            </a:pPr>
            <a:endParaRPr lang="en-US" dirty="0"/>
          </a:p>
          <a:p>
            <a:r>
              <a:rPr lang="en-US" dirty="0">
                <a:solidFill>
                  <a:srgbClr val="0000FF"/>
                </a:solidFill>
              </a:rPr>
              <a:t>Chapter 7</a:t>
            </a:r>
          </a:p>
          <a:p>
            <a:pPr marL="285750" indent="-285750">
              <a:buFontTx/>
              <a:buChar char="-"/>
            </a:pPr>
            <a:r>
              <a:rPr lang="en-US" dirty="0"/>
              <a:t>Variable Ordering for Column Elimination: A Portfolio Approach</a:t>
            </a:r>
          </a:p>
          <a:p>
            <a:pPr marL="742950" lvl="1" indent="-285750">
              <a:buFontTx/>
              <a:buChar char="-"/>
            </a:pPr>
            <a:r>
              <a:rPr lang="en-US" dirty="0"/>
              <a:t>[K. &amp; van Hoeve </a:t>
            </a:r>
            <a:r>
              <a:rPr lang="en-US" i="1" dirty="0"/>
              <a:t>Constraints 2022</a:t>
            </a:r>
            <a:r>
              <a:rPr lang="en-US" dirty="0"/>
              <a:t>]</a:t>
            </a:r>
          </a:p>
          <a:p>
            <a:pPr marL="285750" indent="-285750">
              <a:buFontTx/>
              <a:buChar char="-"/>
            </a:pPr>
            <a:endParaRPr lang="en-US" dirty="0"/>
          </a:p>
          <a:p>
            <a:r>
              <a:rPr lang="en-US" dirty="0">
                <a:solidFill>
                  <a:srgbClr val="0000FF"/>
                </a:solidFill>
              </a:rPr>
              <a:t>Chapter 8</a:t>
            </a:r>
          </a:p>
          <a:p>
            <a:pPr marL="285750" indent="-285750">
              <a:buFontTx/>
              <a:buChar char="-"/>
            </a:pPr>
            <a:r>
              <a:rPr lang="en-US" dirty="0"/>
              <a:t>Conclusion</a:t>
            </a:r>
          </a:p>
        </p:txBody>
      </p:sp>
      <p:sp>
        <p:nvSpPr>
          <p:cNvPr id="3" name="Rectangle 2">
            <a:extLst>
              <a:ext uri="{FF2B5EF4-FFF2-40B4-BE49-F238E27FC236}">
                <a16:creationId xmlns:a16="http://schemas.microsoft.com/office/drawing/2014/main" id="{3BF4C996-468E-BF60-A567-428CB9707DCA}"/>
              </a:ext>
            </a:extLst>
          </p:cNvPr>
          <p:cNvSpPr/>
          <p:nvPr/>
        </p:nvSpPr>
        <p:spPr>
          <a:xfrm>
            <a:off x="457200" y="1099416"/>
            <a:ext cx="7734300" cy="75597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066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7762A-01FF-80A8-CF1D-7D01BA734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D1DB5-AA5F-AD6B-C950-D22871BC0E53}"/>
              </a:ext>
            </a:extLst>
          </p:cNvPr>
          <p:cNvSpPr>
            <a:spLocks noGrp="1"/>
          </p:cNvSpPr>
          <p:nvPr>
            <p:ph type="title"/>
          </p:nvPr>
        </p:nvSpPr>
        <p:spPr/>
        <p:txBody>
          <a:bodyPr>
            <a:normAutofit/>
          </a:bodyPr>
          <a:lstStyle/>
          <a:p>
            <a:r>
              <a:rPr lang="en-US" dirty="0"/>
              <a:t>Motivation</a:t>
            </a:r>
          </a:p>
        </p:txBody>
      </p:sp>
      <p:sp>
        <p:nvSpPr>
          <p:cNvPr id="3" name="Rectangle 2">
            <a:extLst>
              <a:ext uri="{FF2B5EF4-FFF2-40B4-BE49-F238E27FC236}">
                <a16:creationId xmlns:a16="http://schemas.microsoft.com/office/drawing/2014/main" id="{DB0902A7-9A7C-B0CC-5359-B966B2D28F08}"/>
              </a:ext>
            </a:extLst>
          </p:cNvPr>
          <p:cNvSpPr/>
          <p:nvPr/>
        </p:nvSpPr>
        <p:spPr>
          <a:xfrm>
            <a:off x="457207" y="1063229"/>
            <a:ext cx="8229593" cy="1200329"/>
          </a:xfrm>
          <a:prstGeom prst="rect">
            <a:avLst/>
          </a:prstGeom>
        </p:spPr>
        <p:txBody>
          <a:bodyPr wrap="square">
            <a:spAutoFit/>
          </a:bodyPr>
          <a:lstStyle/>
          <a:p>
            <a:r>
              <a:rPr lang="en-US" dirty="0">
                <a:solidFill>
                  <a:srgbClr val="0000FF"/>
                </a:solidFill>
              </a:rPr>
              <a:t>Column Elimination Solves a Relaxation at Each Iteration:</a:t>
            </a:r>
            <a:endParaRPr lang="en-US" dirty="0"/>
          </a:p>
          <a:p>
            <a:pPr marL="285750" indent="-285750">
              <a:buFont typeface="Arial" panose="020B0604020202020204" pitchFamily="34" charset="0"/>
              <a:buChar char="•"/>
            </a:pPr>
            <a:r>
              <a:rPr lang="en-US" dirty="0"/>
              <a:t>A feasible solution to the original problem is only found at termination.</a:t>
            </a:r>
          </a:p>
          <a:p>
            <a:pPr marL="285750" indent="-285750">
              <a:buFont typeface="Arial" panose="020B0604020202020204" pitchFamily="34" charset="0"/>
              <a:buChar char="•"/>
            </a:pPr>
            <a:r>
              <a:rPr lang="en-US" dirty="0"/>
              <a:t>At each iteration, the relaxed arc flow formulation gives solutions that are infeasible to the original problem.</a:t>
            </a:r>
          </a:p>
        </p:txBody>
      </p:sp>
      <p:sp>
        <p:nvSpPr>
          <p:cNvPr id="4" name="Rectangle 3">
            <a:extLst>
              <a:ext uri="{FF2B5EF4-FFF2-40B4-BE49-F238E27FC236}">
                <a16:creationId xmlns:a16="http://schemas.microsoft.com/office/drawing/2014/main" id="{9CEC731B-DB4E-FC54-754A-4BDEA91B77DB}"/>
              </a:ext>
            </a:extLst>
          </p:cNvPr>
          <p:cNvSpPr/>
          <p:nvPr/>
        </p:nvSpPr>
        <p:spPr>
          <a:xfrm>
            <a:off x="457200" y="2879942"/>
            <a:ext cx="8229593" cy="1200329"/>
          </a:xfrm>
          <a:prstGeom prst="rect">
            <a:avLst/>
          </a:prstGeom>
        </p:spPr>
        <p:txBody>
          <a:bodyPr wrap="square">
            <a:spAutoFit/>
          </a:bodyPr>
          <a:lstStyle/>
          <a:p>
            <a:r>
              <a:rPr lang="en-US" dirty="0">
                <a:solidFill>
                  <a:srgbClr val="0000FF"/>
                </a:solidFill>
              </a:rPr>
              <a:t>A Primal Heuristic Can Find Feasible Solutions Before Termination:</a:t>
            </a:r>
            <a:endParaRPr lang="en-US" dirty="0"/>
          </a:p>
          <a:p>
            <a:pPr marL="285750" indent="-285750">
              <a:buFont typeface="Arial" panose="020B0604020202020204" pitchFamily="34" charset="0"/>
              <a:buChar char="•"/>
            </a:pPr>
            <a:r>
              <a:rPr lang="en-US" dirty="0"/>
              <a:t>The infeasible solutions to the relaxed arc flow models may be useful.</a:t>
            </a:r>
          </a:p>
          <a:p>
            <a:pPr marL="285750" indent="-285750">
              <a:buFont typeface="Arial" panose="020B0604020202020204" pitchFamily="34" charset="0"/>
              <a:buChar char="•"/>
            </a:pPr>
            <a:r>
              <a:rPr lang="en-US" dirty="0"/>
              <a:t>A feasible solution gives a primal bound, helpful for reducing the size of the arc flow model with variable fixing.</a:t>
            </a:r>
          </a:p>
        </p:txBody>
      </p:sp>
    </p:spTree>
    <p:extLst>
      <p:ext uri="{BB962C8B-B14F-4D97-AF65-F5344CB8AC3E}">
        <p14:creationId xmlns:p14="http://schemas.microsoft.com/office/powerpoint/2010/main" val="2315690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B8CAC-DB45-489C-908E-6A80FD17B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74FA3-0A62-58F2-585D-112082A5C5F8}"/>
              </a:ext>
            </a:extLst>
          </p:cNvPr>
          <p:cNvSpPr>
            <a:spLocks noGrp="1"/>
          </p:cNvSpPr>
          <p:nvPr>
            <p:ph type="title"/>
          </p:nvPr>
        </p:nvSpPr>
        <p:spPr/>
        <p:txBody>
          <a:bodyPr>
            <a:normAutofit/>
          </a:bodyPr>
          <a:lstStyle/>
          <a:p>
            <a:r>
              <a:rPr lang="en-US" dirty="0"/>
              <a:t>Primal Heuristic</a:t>
            </a:r>
          </a:p>
        </p:txBody>
      </p:sp>
      <p:sp>
        <p:nvSpPr>
          <p:cNvPr id="3" name="Rectangle 2">
            <a:extLst>
              <a:ext uri="{FF2B5EF4-FFF2-40B4-BE49-F238E27FC236}">
                <a16:creationId xmlns:a16="http://schemas.microsoft.com/office/drawing/2014/main" id="{1B7F3D2B-4F21-3CFA-9813-0050D8587F2B}"/>
              </a:ext>
            </a:extLst>
          </p:cNvPr>
          <p:cNvSpPr/>
          <p:nvPr/>
        </p:nvSpPr>
        <p:spPr>
          <a:xfrm>
            <a:off x="457207" y="1063229"/>
            <a:ext cx="8229593" cy="1754326"/>
          </a:xfrm>
          <a:prstGeom prst="rect">
            <a:avLst/>
          </a:prstGeom>
        </p:spPr>
        <p:txBody>
          <a:bodyPr wrap="square">
            <a:spAutoFit/>
          </a:bodyPr>
          <a:lstStyle/>
          <a:p>
            <a:r>
              <a:rPr lang="en-US" dirty="0">
                <a:solidFill>
                  <a:srgbClr val="0000FF"/>
                </a:solidFill>
              </a:rPr>
              <a:t>The Primal Heuristic Runs a Small Integer Program Over a Restricted Set of Sequences:</a:t>
            </a:r>
            <a:endParaRPr lang="en-US" dirty="0"/>
          </a:p>
          <a:p>
            <a:pPr marL="285750" indent="-285750">
              <a:buFont typeface="Arial" panose="020B0604020202020204" pitchFamily="34" charset="0"/>
              <a:buChar char="•"/>
            </a:pPr>
            <a:r>
              <a:rPr lang="en-US" dirty="0"/>
              <a:t>Initialize a restricted set of feasible sequences.</a:t>
            </a:r>
          </a:p>
          <a:p>
            <a:pPr marL="285750" indent="-285750">
              <a:buFont typeface="Arial" panose="020B0604020202020204" pitchFamily="34" charset="0"/>
              <a:buChar char="•"/>
            </a:pPr>
            <a:r>
              <a:rPr lang="en-US" dirty="0"/>
              <a:t>Add sequences from the solution at each iteration of column elimination.</a:t>
            </a:r>
          </a:p>
          <a:p>
            <a:pPr marL="742950" lvl="1" indent="-285750">
              <a:buFont typeface="Arial" panose="020B0604020202020204" pitchFamily="34" charset="0"/>
              <a:buChar char="•"/>
            </a:pPr>
            <a:r>
              <a:rPr lang="en-US" dirty="0"/>
              <a:t>Add feasible sequences or feasible variants of infeasible sequences.</a:t>
            </a:r>
          </a:p>
          <a:p>
            <a:pPr marL="285750" indent="-285750">
              <a:buFont typeface="Arial" panose="020B0604020202020204" pitchFamily="34" charset="0"/>
              <a:buChar char="•"/>
            </a:pPr>
            <a:r>
              <a:rPr lang="en-US" dirty="0"/>
              <a:t>Solve a small integer program over the restricted set of sequences.</a:t>
            </a:r>
          </a:p>
          <a:p>
            <a:pPr marL="742950" lvl="1" indent="-285750">
              <a:buFont typeface="Arial" panose="020B0604020202020204" pitchFamily="34" charset="0"/>
              <a:buChar char="•"/>
            </a:pPr>
            <a:r>
              <a:rPr lang="en-US" dirty="0"/>
              <a:t>Use a large neighborhood search to try to improve an initial feasible solution.</a:t>
            </a:r>
          </a:p>
        </p:txBody>
      </p:sp>
      <p:pic>
        <p:nvPicPr>
          <p:cNvPr id="8" name="Picture 7">
            <a:extLst>
              <a:ext uri="{FF2B5EF4-FFF2-40B4-BE49-F238E27FC236}">
                <a16:creationId xmlns:a16="http://schemas.microsoft.com/office/drawing/2014/main" id="{B09AB71B-2B2A-6F64-B46C-E9B37076D631}"/>
              </a:ext>
            </a:extLst>
          </p:cNvPr>
          <p:cNvPicPr>
            <a:picLocks noChangeAspect="1"/>
          </p:cNvPicPr>
          <p:nvPr/>
        </p:nvPicPr>
        <p:blipFill>
          <a:blip r:embed="rId2"/>
          <a:stretch>
            <a:fillRect/>
          </a:stretch>
        </p:blipFill>
        <p:spPr>
          <a:xfrm>
            <a:off x="1600200" y="2872159"/>
            <a:ext cx="5943599" cy="1874928"/>
          </a:xfrm>
          <a:prstGeom prst="rect">
            <a:avLst/>
          </a:prstGeom>
        </p:spPr>
      </p:pic>
    </p:spTree>
    <p:extLst>
      <p:ext uri="{BB962C8B-B14F-4D97-AF65-F5344CB8AC3E}">
        <p14:creationId xmlns:p14="http://schemas.microsoft.com/office/powerpoint/2010/main" val="2036723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B4BDC-AFE2-BD5F-FAE7-F71266556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1FA3F-D804-F3A4-3DD6-BC90101001E6}"/>
              </a:ext>
            </a:extLst>
          </p:cNvPr>
          <p:cNvSpPr>
            <a:spLocks noGrp="1"/>
          </p:cNvSpPr>
          <p:nvPr>
            <p:ph type="title"/>
          </p:nvPr>
        </p:nvSpPr>
        <p:spPr/>
        <p:txBody>
          <a:bodyPr>
            <a:normAutofit/>
          </a:bodyPr>
          <a:lstStyle/>
          <a:p>
            <a:r>
              <a:rPr lang="en-US" dirty="0"/>
              <a:t>Large Neighborhood Search</a:t>
            </a:r>
          </a:p>
        </p:txBody>
      </p:sp>
      <p:sp>
        <p:nvSpPr>
          <p:cNvPr id="5" name="Rectangle 4">
            <a:extLst>
              <a:ext uri="{FF2B5EF4-FFF2-40B4-BE49-F238E27FC236}">
                <a16:creationId xmlns:a16="http://schemas.microsoft.com/office/drawing/2014/main" id="{3061471A-A014-D806-2EA4-8360A1F77079}"/>
              </a:ext>
            </a:extLst>
          </p:cNvPr>
          <p:cNvSpPr/>
          <p:nvPr/>
        </p:nvSpPr>
        <p:spPr>
          <a:xfrm>
            <a:off x="457207" y="1063229"/>
            <a:ext cx="8229593" cy="1754326"/>
          </a:xfrm>
          <a:prstGeom prst="rect">
            <a:avLst/>
          </a:prstGeom>
        </p:spPr>
        <p:txBody>
          <a:bodyPr wrap="square">
            <a:spAutoFit/>
          </a:bodyPr>
          <a:lstStyle/>
          <a:p>
            <a:r>
              <a:rPr lang="en-US" dirty="0">
                <a:solidFill>
                  <a:srgbClr val="0000FF"/>
                </a:solidFill>
              </a:rPr>
              <a:t>A Large Neighborhood Search Aims to Improve an Initial Solution:</a:t>
            </a:r>
            <a:endParaRPr lang="en-US" dirty="0"/>
          </a:p>
          <a:p>
            <a:pPr marL="285750" indent="-285750">
              <a:buFont typeface="Arial" panose="020B0604020202020204" pitchFamily="34" charset="0"/>
              <a:buChar char="•"/>
            </a:pPr>
            <a:r>
              <a:rPr lang="en-US" dirty="0"/>
              <a:t>Remove some elements from each sequence in the solution (destroy phase).</a:t>
            </a:r>
          </a:p>
          <a:p>
            <a:pPr marL="285750" indent="-285750">
              <a:buFont typeface="Arial" panose="020B0604020202020204" pitchFamily="34" charset="0"/>
              <a:buChar char="•"/>
            </a:pPr>
            <a:r>
              <a:rPr lang="en-US" dirty="0"/>
              <a:t>Create a neighborhood of similar sequences by inserting the elements into the destroyed sequences wherever possible.</a:t>
            </a:r>
          </a:p>
          <a:p>
            <a:pPr marL="742950" lvl="1" indent="-285750">
              <a:buFont typeface="Arial" panose="020B0604020202020204" pitchFamily="34" charset="0"/>
              <a:buChar char="•"/>
            </a:pPr>
            <a:r>
              <a:rPr lang="en-US" dirty="0"/>
              <a:t>Use the dynamic program to do this efficiently.</a:t>
            </a:r>
          </a:p>
          <a:p>
            <a:pPr marL="285750" indent="-285750">
              <a:buFont typeface="Arial" panose="020B0604020202020204" pitchFamily="34" charset="0"/>
              <a:buChar char="•"/>
            </a:pPr>
            <a:r>
              <a:rPr lang="en-US" dirty="0"/>
              <a:t>Solve the restricted arc flow model over this neighborhood.</a:t>
            </a:r>
          </a:p>
        </p:txBody>
      </p:sp>
      <p:cxnSp>
        <p:nvCxnSpPr>
          <p:cNvPr id="7" name="Straight Arrow Connector 6">
            <a:extLst>
              <a:ext uri="{FF2B5EF4-FFF2-40B4-BE49-F238E27FC236}">
                <a16:creationId xmlns:a16="http://schemas.microsoft.com/office/drawing/2014/main" id="{04185637-179F-57DF-8B92-FDAAE838B3DC}"/>
              </a:ext>
            </a:extLst>
          </p:cNvPr>
          <p:cNvCxnSpPr/>
          <p:nvPr/>
        </p:nvCxnSpPr>
        <p:spPr>
          <a:xfrm>
            <a:off x="2978182" y="3580823"/>
            <a:ext cx="6477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Picture 11" descr="A diagram of a triangle with circles and lines&#10;&#10;AI-generated content may be incorrect.">
            <a:extLst>
              <a:ext uri="{FF2B5EF4-FFF2-40B4-BE49-F238E27FC236}">
                <a16:creationId xmlns:a16="http://schemas.microsoft.com/office/drawing/2014/main" id="{D75213F7-CEAC-003D-0C54-89686E19C504}"/>
              </a:ext>
            </a:extLst>
          </p:cNvPr>
          <p:cNvPicPr>
            <a:picLocks noChangeAspect="1"/>
          </p:cNvPicPr>
          <p:nvPr/>
        </p:nvPicPr>
        <p:blipFill>
          <a:blip r:embed="rId2"/>
          <a:srcRect t="5555" b="4005"/>
          <a:stretch/>
        </p:blipFill>
        <p:spPr>
          <a:xfrm>
            <a:off x="5857875" y="3167811"/>
            <a:ext cx="2210646" cy="1359424"/>
          </a:xfrm>
          <a:prstGeom prst="rect">
            <a:avLst/>
          </a:prstGeom>
        </p:spPr>
      </p:pic>
      <p:pic>
        <p:nvPicPr>
          <p:cNvPr id="14" name="Picture 13" descr="A diagram of a network&#10;&#10;AI-generated content may be incorrect.">
            <a:extLst>
              <a:ext uri="{FF2B5EF4-FFF2-40B4-BE49-F238E27FC236}">
                <a16:creationId xmlns:a16="http://schemas.microsoft.com/office/drawing/2014/main" id="{C606C883-5B41-33B1-F0C0-6D116E69B81D}"/>
              </a:ext>
            </a:extLst>
          </p:cNvPr>
          <p:cNvPicPr>
            <a:picLocks noChangeAspect="1"/>
          </p:cNvPicPr>
          <p:nvPr/>
        </p:nvPicPr>
        <p:blipFill>
          <a:blip r:embed="rId3"/>
          <a:srcRect t="3717"/>
          <a:stretch/>
        </p:blipFill>
        <p:spPr>
          <a:xfrm>
            <a:off x="607688" y="2970360"/>
            <a:ext cx="2506300" cy="1556875"/>
          </a:xfrm>
          <a:prstGeom prst="rect">
            <a:avLst/>
          </a:prstGeom>
        </p:spPr>
      </p:pic>
      <p:pic>
        <p:nvPicPr>
          <p:cNvPr id="4" name="Picture 3" descr="A diagram of a circle with numbers and lines&#10;&#10;AI-generated content may be incorrect.">
            <a:extLst>
              <a:ext uri="{FF2B5EF4-FFF2-40B4-BE49-F238E27FC236}">
                <a16:creationId xmlns:a16="http://schemas.microsoft.com/office/drawing/2014/main" id="{B0A49C51-94E4-DF44-822F-20CD636D5630}"/>
              </a:ext>
            </a:extLst>
          </p:cNvPr>
          <p:cNvPicPr>
            <a:picLocks noChangeAspect="1"/>
          </p:cNvPicPr>
          <p:nvPr/>
        </p:nvPicPr>
        <p:blipFill>
          <a:blip r:embed="rId4"/>
          <a:stretch>
            <a:fillRect/>
          </a:stretch>
        </p:blipFill>
        <p:spPr>
          <a:xfrm>
            <a:off x="3871763" y="2970360"/>
            <a:ext cx="1100288" cy="1685925"/>
          </a:xfrm>
          <a:prstGeom prst="rect">
            <a:avLst/>
          </a:prstGeom>
        </p:spPr>
      </p:pic>
      <p:cxnSp>
        <p:nvCxnSpPr>
          <p:cNvPr id="6" name="Straight Arrow Connector 5">
            <a:extLst>
              <a:ext uri="{FF2B5EF4-FFF2-40B4-BE49-F238E27FC236}">
                <a16:creationId xmlns:a16="http://schemas.microsoft.com/office/drawing/2014/main" id="{0464C310-1005-AE47-835B-D8B91221DC11}"/>
              </a:ext>
            </a:extLst>
          </p:cNvPr>
          <p:cNvCxnSpPr/>
          <p:nvPr/>
        </p:nvCxnSpPr>
        <p:spPr>
          <a:xfrm>
            <a:off x="5091113" y="3580823"/>
            <a:ext cx="6477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227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2D381-7E5B-C20A-6688-E8B5C1318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E7FD4-CAE7-2EDF-73DE-F7A22ED40729}"/>
              </a:ext>
            </a:extLst>
          </p:cNvPr>
          <p:cNvSpPr>
            <a:spLocks noGrp="1"/>
          </p:cNvSpPr>
          <p:nvPr>
            <p:ph type="title"/>
          </p:nvPr>
        </p:nvSpPr>
        <p:spPr/>
        <p:txBody>
          <a:bodyPr>
            <a:normAutofit/>
          </a:bodyPr>
          <a:lstStyle/>
          <a:p>
            <a:r>
              <a:rPr lang="en-US" dirty="0"/>
              <a:t>Formal Results</a:t>
            </a:r>
          </a:p>
        </p:txBody>
      </p:sp>
      <p:sp>
        <p:nvSpPr>
          <p:cNvPr id="5" name="Rectangle 4">
            <a:extLst>
              <a:ext uri="{FF2B5EF4-FFF2-40B4-BE49-F238E27FC236}">
                <a16:creationId xmlns:a16="http://schemas.microsoft.com/office/drawing/2014/main" id="{61F43AE4-DE6A-0DF0-F071-55ADE8C70CAF}"/>
              </a:ext>
            </a:extLst>
          </p:cNvPr>
          <p:cNvSpPr/>
          <p:nvPr/>
        </p:nvSpPr>
        <p:spPr>
          <a:xfrm>
            <a:off x="457207" y="1063229"/>
            <a:ext cx="8229593" cy="369332"/>
          </a:xfrm>
          <a:prstGeom prst="rect">
            <a:avLst/>
          </a:prstGeom>
        </p:spPr>
        <p:txBody>
          <a:bodyPr wrap="square">
            <a:spAutoFit/>
          </a:bodyPr>
          <a:lstStyle/>
          <a:p>
            <a:pPr marL="342900" indent="-342900">
              <a:buFont typeface="+mj-lt"/>
              <a:buAutoNum type="arabicPeriod"/>
            </a:pPr>
            <a:r>
              <a:rPr lang="en-US" dirty="0">
                <a:solidFill>
                  <a:srgbClr val="0000FF"/>
                </a:solidFill>
              </a:rPr>
              <a:t>An Algorithm to Construct a Neighborhood:</a:t>
            </a:r>
          </a:p>
        </p:txBody>
      </p:sp>
      <p:sp>
        <p:nvSpPr>
          <p:cNvPr id="3" name="Rectangle 2">
            <a:extLst>
              <a:ext uri="{FF2B5EF4-FFF2-40B4-BE49-F238E27FC236}">
                <a16:creationId xmlns:a16="http://schemas.microsoft.com/office/drawing/2014/main" id="{C45DF4A6-B8C6-C8FE-8C65-BD0251F23BD1}"/>
              </a:ext>
            </a:extLst>
          </p:cNvPr>
          <p:cNvSpPr/>
          <p:nvPr/>
        </p:nvSpPr>
        <p:spPr>
          <a:xfrm>
            <a:off x="457200" y="3406253"/>
            <a:ext cx="8229593" cy="369332"/>
          </a:xfrm>
          <a:prstGeom prst="rect">
            <a:avLst/>
          </a:prstGeom>
        </p:spPr>
        <p:txBody>
          <a:bodyPr wrap="square">
            <a:spAutoFit/>
          </a:bodyPr>
          <a:lstStyle/>
          <a:p>
            <a:pPr marL="342900" indent="-342900">
              <a:buFont typeface="+mj-lt"/>
              <a:buAutoNum type="arabicPeriod" startAt="2"/>
            </a:pPr>
            <a:r>
              <a:rPr lang="en-US" dirty="0">
                <a:solidFill>
                  <a:srgbClr val="0000FF"/>
                </a:solidFill>
              </a:rPr>
              <a:t>An Upper Bound on the Size of the Neighborhood:</a:t>
            </a:r>
          </a:p>
        </p:txBody>
      </p:sp>
      <p:pic>
        <p:nvPicPr>
          <p:cNvPr id="8" name="Picture 7">
            <a:extLst>
              <a:ext uri="{FF2B5EF4-FFF2-40B4-BE49-F238E27FC236}">
                <a16:creationId xmlns:a16="http://schemas.microsoft.com/office/drawing/2014/main" id="{341DA77F-531D-1580-3832-1267DE676B97}"/>
              </a:ext>
            </a:extLst>
          </p:cNvPr>
          <p:cNvPicPr>
            <a:picLocks noChangeAspect="1"/>
          </p:cNvPicPr>
          <p:nvPr/>
        </p:nvPicPr>
        <p:blipFill>
          <a:blip r:embed="rId2"/>
          <a:stretch>
            <a:fillRect/>
          </a:stretch>
        </p:blipFill>
        <p:spPr>
          <a:xfrm>
            <a:off x="595310" y="3784800"/>
            <a:ext cx="7772400" cy="590942"/>
          </a:xfrm>
          <a:prstGeom prst="rect">
            <a:avLst/>
          </a:prstGeom>
        </p:spPr>
      </p:pic>
      <p:pic>
        <p:nvPicPr>
          <p:cNvPr id="10" name="Picture 9" descr="A screenshot of a math problem&#10;&#10;AI-generated content may be incorrect.">
            <a:extLst>
              <a:ext uri="{FF2B5EF4-FFF2-40B4-BE49-F238E27FC236}">
                <a16:creationId xmlns:a16="http://schemas.microsoft.com/office/drawing/2014/main" id="{BAC817F5-A482-3052-C467-B943B271D457}"/>
              </a:ext>
            </a:extLst>
          </p:cNvPr>
          <p:cNvPicPr>
            <a:picLocks noChangeAspect="1"/>
          </p:cNvPicPr>
          <p:nvPr/>
        </p:nvPicPr>
        <p:blipFill>
          <a:blip r:embed="rId3"/>
          <a:stretch>
            <a:fillRect/>
          </a:stretch>
        </p:blipFill>
        <p:spPr>
          <a:xfrm>
            <a:off x="1266822" y="1455308"/>
            <a:ext cx="6429375" cy="1669006"/>
          </a:xfrm>
          <a:prstGeom prst="rect">
            <a:avLst/>
          </a:prstGeom>
        </p:spPr>
      </p:pic>
    </p:spTree>
    <p:extLst>
      <p:ext uri="{BB962C8B-B14F-4D97-AF65-F5344CB8AC3E}">
        <p14:creationId xmlns:p14="http://schemas.microsoft.com/office/powerpoint/2010/main" val="4218890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7CB02-FD86-BA72-CDF9-C10997CE9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DAD66-320F-3B73-68B6-D7727F294B4A}"/>
              </a:ext>
            </a:extLst>
          </p:cNvPr>
          <p:cNvSpPr>
            <a:spLocks noGrp="1"/>
          </p:cNvSpPr>
          <p:nvPr>
            <p:ph type="title"/>
          </p:nvPr>
        </p:nvSpPr>
        <p:spPr/>
        <p:txBody>
          <a:bodyPr>
            <a:normAutofit/>
          </a:bodyPr>
          <a:lstStyle/>
          <a:p>
            <a:r>
              <a:rPr lang="en-US" dirty="0"/>
              <a:t>Experimental Results</a:t>
            </a:r>
          </a:p>
        </p:txBody>
      </p:sp>
      <p:sp>
        <p:nvSpPr>
          <p:cNvPr id="7" name="Rectangle 6">
            <a:extLst>
              <a:ext uri="{FF2B5EF4-FFF2-40B4-BE49-F238E27FC236}">
                <a16:creationId xmlns:a16="http://schemas.microsoft.com/office/drawing/2014/main" id="{2F5C0372-4577-E193-58D5-D7FD491BE881}"/>
              </a:ext>
            </a:extLst>
          </p:cNvPr>
          <p:cNvSpPr/>
          <p:nvPr/>
        </p:nvSpPr>
        <p:spPr>
          <a:xfrm>
            <a:off x="457207" y="1063229"/>
            <a:ext cx="8229593" cy="1200329"/>
          </a:xfrm>
          <a:prstGeom prst="rect">
            <a:avLst/>
          </a:prstGeom>
        </p:spPr>
        <p:txBody>
          <a:bodyPr wrap="square">
            <a:spAutoFit/>
          </a:bodyPr>
          <a:lstStyle/>
          <a:p>
            <a:r>
              <a:rPr lang="en-US" dirty="0">
                <a:solidFill>
                  <a:srgbClr val="0000FF"/>
                </a:solidFill>
              </a:rPr>
              <a:t>The Primal Heuristic and Large-Neighborhood Search Improve Column Elimination:</a:t>
            </a:r>
            <a:endParaRPr lang="en-US" dirty="0"/>
          </a:p>
          <a:p>
            <a:pPr marL="285750" indent="-285750">
              <a:buFont typeface="Arial" panose="020B0604020202020204" pitchFamily="34" charset="0"/>
              <a:buChar char="•"/>
            </a:pPr>
            <a:r>
              <a:rPr lang="en-US" dirty="0"/>
              <a:t>For VRPTW instances,</a:t>
            </a:r>
          </a:p>
          <a:p>
            <a:pPr marL="742950" lvl="1" indent="-285750">
              <a:buFont typeface="Arial" panose="020B0604020202020204" pitchFamily="34" charset="0"/>
              <a:buChar char="•"/>
            </a:pPr>
            <a:r>
              <a:rPr lang="en-US" dirty="0"/>
              <a:t>The primal heuristic finds good feasible solutions for C1 instances.</a:t>
            </a:r>
          </a:p>
          <a:p>
            <a:pPr marL="742950" lvl="1" indent="-285750">
              <a:buFont typeface="Arial" panose="020B0604020202020204" pitchFamily="34" charset="0"/>
              <a:buChar char="•"/>
            </a:pPr>
            <a:r>
              <a:rPr lang="en-US" dirty="0"/>
              <a:t>The large neighborhood search makes improvements.</a:t>
            </a:r>
          </a:p>
        </p:txBody>
      </p:sp>
      <p:pic>
        <p:nvPicPr>
          <p:cNvPr id="9" name="Picture 8">
            <a:extLst>
              <a:ext uri="{FF2B5EF4-FFF2-40B4-BE49-F238E27FC236}">
                <a16:creationId xmlns:a16="http://schemas.microsoft.com/office/drawing/2014/main" id="{B3C243DA-C27F-1DD1-372B-F1BB3B910271}"/>
              </a:ext>
            </a:extLst>
          </p:cNvPr>
          <p:cNvPicPr>
            <a:picLocks noChangeAspect="1"/>
          </p:cNvPicPr>
          <p:nvPr/>
        </p:nvPicPr>
        <p:blipFill>
          <a:blip r:embed="rId2"/>
          <a:srcRect l="12142" t="27793" r="13725"/>
          <a:stretch/>
        </p:blipFill>
        <p:spPr>
          <a:xfrm>
            <a:off x="651165" y="2819400"/>
            <a:ext cx="7523018" cy="1641261"/>
          </a:xfrm>
          <a:prstGeom prst="rect">
            <a:avLst/>
          </a:prstGeom>
        </p:spPr>
      </p:pic>
    </p:spTree>
    <p:extLst>
      <p:ext uri="{BB962C8B-B14F-4D97-AF65-F5344CB8AC3E}">
        <p14:creationId xmlns:p14="http://schemas.microsoft.com/office/powerpoint/2010/main" val="7684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F7CD2-E6A5-DDE9-7361-B9269D79E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4284-DBF7-5A97-1435-A9116ED3C928}"/>
              </a:ext>
            </a:extLst>
          </p:cNvPr>
          <p:cNvSpPr>
            <a:spLocks noGrp="1"/>
          </p:cNvSpPr>
          <p:nvPr>
            <p:ph type="title"/>
          </p:nvPr>
        </p:nvSpPr>
        <p:spPr/>
        <p:txBody>
          <a:bodyPr>
            <a:normAutofit/>
          </a:bodyPr>
          <a:lstStyle/>
          <a:p>
            <a:r>
              <a:rPr lang="en-US" dirty="0"/>
              <a:t>Experimental Results</a:t>
            </a:r>
          </a:p>
        </p:txBody>
      </p:sp>
      <p:sp>
        <p:nvSpPr>
          <p:cNvPr id="7" name="Rectangle 6">
            <a:extLst>
              <a:ext uri="{FF2B5EF4-FFF2-40B4-BE49-F238E27FC236}">
                <a16:creationId xmlns:a16="http://schemas.microsoft.com/office/drawing/2014/main" id="{97E6EBEC-EE71-E77D-4D94-C794460CB89B}"/>
              </a:ext>
            </a:extLst>
          </p:cNvPr>
          <p:cNvSpPr/>
          <p:nvPr/>
        </p:nvSpPr>
        <p:spPr>
          <a:xfrm>
            <a:off x="457207" y="1063229"/>
            <a:ext cx="8229593" cy="1754326"/>
          </a:xfrm>
          <a:prstGeom prst="rect">
            <a:avLst/>
          </a:prstGeom>
        </p:spPr>
        <p:txBody>
          <a:bodyPr wrap="square">
            <a:spAutoFit/>
          </a:bodyPr>
          <a:lstStyle/>
          <a:p>
            <a:r>
              <a:rPr lang="en-US" dirty="0">
                <a:solidFill>
                  <a:srgbClr val="0000FF"/>
                </a:solidFill>
              </a:rPr>
              <a:t>The Primal Heuristic Compared With State-of-the-Art:</a:t>
            </a:r>
          </a:p>
          <a:p>
            <a:pPr marL="285750" indent="-285750">
              <a:buFont typeface="Arial" panose="020B0604020202020204" pitchFamily="34" charset="0"/>
              <a:buChar char="•"/>
            </a:pPr>
            <a:r>
              <a:rPr lang="en-US" dirty="0"/>
              <a:t>For CVRP instances, the primal heuristic finds reasonably good solutions</a:t>
            </a:r>
          </a:p>
          <a:p>
            <a:pPr marL="742950" lvl="1" indent="-285750">
              <a:buFont typeface="Arial" panose="020B0604020202020204" pitchFamily="34" charset="0"/>
              <a:buChar char="•"/>
            </a:pPr>
            <a:r>
              <a:rPr lang="en-US" dirty="0"/>
              <a:t>The solutions are not as good as a dedicated heuristic.</a:t>
            </a:r>
          </a:p>
          <a:p>
            <a:pPr marL="742950" lvl="1" indent="-285750">
              <a:buFont typeface="Arial" panose="020B0604020202020204" pitchFamily="34" charset="0"/>
              <a:buChar char="•"/>
            </a:pPr>
            <a:r>
              <a:rPr lang="en-US" dirty="0"/>
              <a:t>The state-of-the-art exact solver often does not find a feasible solution in 1hr.</a:t>
            </a:r>
          </a:p>
          <a:p>
            <a:pPr marL="1200150" lvl="2" indent="-285750">
              <a:buFont typeface="Arial" panose="020B0604020202020204" pitchFamily="34" charset="0"/>
              <a:buChar char="•"/>
            </a:pPr>
            <a:r>
              <a:rPr lang="en-US" dirty="0"/>
              <a:t>If no solution is found, the gap value is 1.</a:t>
            </a:r>
          </a:p>
          <a:p>
            <a:pPr marL="1200150" lvl="2"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04B66E0B-7967-2791-0EA1-4655B001AD22}"/>
              </a:ext>
            </a:extLst>
          </p:cNvPr>
          <p:cNvPicPr>
            <a:picLocks noChangeAspect="1"/>
          </p:cNvPicPr>
          <p:nvPr/>
        </p:nvPicPr>
        <p:blipFill>
          <a:blip r:embed="rId2"/>
          <a:srcRect t="2739"/>
          <a:stretch/>
        </p:blipFill>
        <p:spPr>
          <a:xfrm>
            <a:off x="881062" y="2571750"/>
            <a:ext cx="7381875" cy="1888336"/>
          </a:xfrm>
          <a:prstGeom prst="rect">
            <a:avLst/>
          </a:prstGeom>
        </p:spPr>
      </p:pic>
      <p:sp>
        <p:nvSpPr>
          <p:cNvPr id="5" name="TextBox 4">
            <a:extLst>
              <a:ext uri="{FF2B5EF4-FFF2-40B4-BE49-F238E27FC236}">
                <a16:creationId xmlns:a16="http://schemas.microsoft.com/office/drawing/2014/main" id="{14CF3697-58BE-6FCE-004D-5E9CD0A81F5D}"/>
              </a:ext>
            </a:extLst>
          </p:cNvPr>
          <p:cNvSpPr txBox="1"/>
          <p:nvPr/>
        </p:nvSpPr>
        <p:spPr>
          <a:xfrm>
            <a:off x="4962525" y="4505802"/>
            <a:ext cx="3800475" cy="369332"/>
          </a:xfrm>
          <a:prstGeom prst="rect">
            <a:avLst/>
          </a:prstGeom>
          <a:noFill/>
        </p:spPr>
        <p:txBody>
          <a:bodyPr wrap="square" rtlCol="0">
            <a:spAutoFit/>
          </a:bodyPr>
          <a:lstStyle/>
          <a:p>
            <a:r>
              <a:rPr lang="en-US" dirty="0"/>
              <a:t>[Pessoa et al. 2020, </a:t>
            </a:r>
            <a:r>
              <a:rPr lang="en-US" dirty="0" err="1"/>
              <a:t>Wouda</a:t>
            </a:r>
            <a:r>
              <a:rPr lang="en-US" dirty="0"/>
              <a:t> et al. 2024]</a:t>
            </a:r>
          </a:p>
        </p:txBody>
      </p:sp>
    </p:spTree>
    <p:extLst>
      <p:ext uri="{BB962C8B-B14F-4D97-AF65-F5344CB8AC3E}">
        <p14:creationId xmlns:p14="http://schemas.microsoft.com/office/powerpoint/2010/main" val="1588492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4170-19DF-D6BA-0C74-0A9AA7BFE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BA761-7F8F-EC4B-CACD-BE1AFE2ECA1A}"/>
              </a:ext>
            </a:extLst>
          </p:cNvPr>
          <p:cNvSpPr>
            <a:spLocks noGrp="1"/>
          </p:cNvSpPr>
          <p:nvPr>
            <p:ph type="title"/>
          </p:nvPr>
        </p:nvSpPr>
        <p:spPr/>
        <p:txBody>
          <a:bodyPr>
            <a:normAutofit/>
          </a:bodyPr>
          <a:lstStyle/>
          <a:p>
            <a:r>
              <a:rPr lang="en-US" dirty="0"/>
              <a:t>Outline Part II</a:t>
            </a:r>
          </a:p>
        </p:txBody>
      </p:sp>
      <p:sp>
        <p:nvSpPr>
          <p:cNvPr id="9" name="TextBox 8">
            <a:extLst>
              <a:ext uri="{FF2B5EF4-FFF2-40B4-BE49-F238E27FC236}">
                <a16:creationId xmlns:a16="http://schemas.microsoft.com/office/drawing/2014/main" id="{23F1D5AD-11EC-57A4-AD01-20D8B8DD3DCE}"/>
              </a:ext>
            </a:extLst>
          </p:cNvPr>
          <p:cNvSpPr txBox="1"/>
          <p:nvPr/>
        </p:nvSpPr>
        <p:spPr>
          <a:xfrm>
            <a:off x="457200" y="1099416"/>
            <a:ext cx="8229600" cy="3416320"/>
          </a:xfrm>
          <a:prstGeom prst="rect">
            <a:avLst/>
          </a:prstGeom>
          <a:noFill/>
        </p:spPr>
        <p:txBody>
          <a:bodyPr wrap="square" rtlCol="0">
            <a:spAutoFit/>
          </a:bodyPr>
          <a:lstStyle/>
          <a:p>
            <a:r>
              <a:rPr lang="en-US" dirty="0">
                <a:solidFill>
                  <a:srgbClr val="0000FF"/>
                </a:solidFill>
              </a:rPr>
              <a:t>Chapter 5</a:t>
            </a:r>
          </a:p>
          <a:p>
            <a:pPr marL="285750" indent="-285750">
              <a:buFontTx/>
              <a:buChar char="-"/>
            </a:pPr>
            <a:r>
              <a:rPr lang="en-US" dirty="0"/>
              <a:t>Primal Heuristics for Arc Flow Formulations</a:t>
            </a:r>
          </a:p>
          <a:p>
            <a:endParaRPr lang="en-US" dirty="0"/>
          </a:p>
          <a:p>
            <a:r>
              <a:rPr lang="en-US" dirty="0">
                <a:solidFill>
                  <a:srgbClr val="0000FF"/>
                </a:solidFill>
              </a:rPr>
              <a:t>Chapter 6</a:t>
            </a:r>
          </a:p>
          <a:p>
            <a:pPr marL="285750" indent="-285750">
              <a:buFontTx/>
              <a:buChar char="-"/>
            </a:pPr>
            <a:r>
              <a:rPr lang="en-US" dirty="0"/>
              <a:t>Cutting Planes for Arc Flow Formulations from Path Flow Formulations</a:t>
            </a:r>
          </a:p>
          <a:p>
            <a:pPr marL="285750" indent="-285750">
              <a:buFontTx/>
              <a:buChar char="-"/>
            </a:pPr>
            <a:endParaRPr lang="en-US" dirty="0"/>
          </a:p>
          <a:p>
            <a:r>
              <a:rPr lang="en-US" dirty="0">
                <a:solidFill>
                  <a:srgbClr val="0000FF"/>
                </a:solidFill>
              </a:rPr>
              <a:t>Chapter 7</a:t>
            </a:r>
          </a:p>
          <a:p>
            <a:pPr marL="285750" indent="-285750">
              <a:buFontTx/>
              <a:buChar char="-"/>
            </a:pPr>
            <a:r>
              <a:rPr lang="en-US" dirty="0"/>
              <a:t>Variable Ordering for Column Elimination: A Portfolio Approach</a:t>
            </a:r>
          </a:p>
          <a:p>
            <a:pPr marL="742950" lvl="1" indent="-285750">
              <a:buFontTx/>
              <a:buChar char="-"/>
            </a:pPr>
            <a:r>
              <a:rPr lang="en-US" dirty="0"/>
              <a:t>[K. &amp; van Hoeve </a:t>
            </a:r>
            <a:r>
              <a:rPr lang="en-US" i="1" dirty="0"/>
              <a:t>Constraints 2022</a:t>
            </a:r>
            <a:r>
              <a:rPr lang="en-US" dirty="0"/>
              <a:t>]</a:t>
            </a:r>
          </a:p>
          <a:p>
            <a:pPr marL="285750" indent="-285750">
              <a:buFontTx/>
              <a:buChar char="-"/>
            </a:pPr>
            <a:endParaRPr lang="en-US" dirty="0"/>
          </a:p>
          <a:p>
            <a:r>
              <a:rPr lang="en-US" dirty="0">
                <a:solidFill>
                  <a:srgbClr val="0000FF"/>
                </a:solidFill>
              </a:rPr>
              <a:t>Chapter 8</a:t>
            </a:r>
          </a:p>
          <a:p>
            <a:pPr marL="285750" indent="-285750">
              <a:buFontTx/>
              <a:buChar char="-"/>
            </a:pPr>
            <a:r>
              <a:rPr lang="en-US" dirty="0"/>
              <a:t>Conclusion</a:t>
            </a:r>
          </a:p>
        </p:txBody>
      </p:sp>
      <p:sp>
        <p:nvSpPr>
          <p:cNvPr id="3" name="Rectangle 2">
            <a:extLst>
              <a:ext uri="{FF2B5EF4-FFF2-40B4-BE49-F238E27FC236}">
                <a16:creationId xmlns:a16="http://schemas.microsoft.com/office/drawing/2014/main" id="{FECE42B7-FB83-7FBB-3258-F4707EA98771}"/>
              </a:ext>
            </a:extLst>
          </p:cNvPr>
          <p:cNvSpPr/>
          <p:nvPr/>
        </p:nvSpPr>
        <p:spPr>
          <a:xfrm>
            <a:off x="457200" y="1913105"/>
            <a:ext cx="7734300" cy="75597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76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6BE-295D-B57C-190C-92D64D1253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1F321-AAA6-CC96-053D-97980DCDB9AD}"/>
              </a:ext>
            </a:extLst>
          </p:cNvPr>
          <p:cNvSpPr>
            <a:spLocks noGrp="1"/>
          </p:cNvSpPr>
          <p:nvPr>
            <p:ph type="title"/>
          </p:nvPr>
        </p:nvSpPr>
        <p:spPr/>
        <p:txBody>
          <a:bodyPr>
            <a:normAutofit/>
          </a:bodyPr>
          <a:lstStyle/>
          <a:p>
            <a:r>
              <a:rPr lang="en-US" dirty="0"/>
              <a:t>Motivation</a:t>
            </a:r>
          </a:p>
        </p:txBody>
      </p:sp>
      <p:sp>
        <p:nvSpPr>
          <p:cNvPr id="3" name="Rectangle 2">
            <a:extLst>
              <a:ext uri="{FF2B5EF4-FFF2-40B4-BE49-F238E27FC236}">
                <a16:creationId xmlns:a16="http://schemas.microsoft.com/office/drawing/2014/main" id="{35641310-704E-80E8-E6FC-DB523FF9AA88}"/>
              </a:ext>
            </a:extLst>
          </p:cNvPr>
          <p:cNvSpPr/>
          <p:nvPr/>
        </p:nvSpPr>
        <p:spPr>
          <a:xfrm>
            <a:off x="457207" y="1063229"/>
            <a:ext cx="8229593" cy="2308324"/>
          </a:xfrm>
          <a:prstGeom prst="rect">
            <a:avLst/>
          </a:prstGeom>
        </p:spPr>
        <p:txBody>
          <a:bodyPr wrap="square">
            <a:spAutoFit/>
          </a:bodyPr>
          <a:lstStyle/>
          <a:p>
            <a:r>
              <a:rPr lang="en-US" dirty="0">
                <a:solidFill>
                  <a:srgbClr val="0000FF"/>
                </a:solidFill>
              </a:rPr>
              <a:t>The </a:t>
            </a:r>
            <a:r>
              <a:rPr lang="en-US" i="1" dirty="0">
                <a:solidFill>
                  <a:srgbClr val="0000FF"/>
                </a:solidFill>
              </a:rPr>
              <a:t>Optimality Gap </a:t>
            </a:r>
            <a:r>
              <a:rPr lang="en-US" dirty="0">
                <a:solidFill>
                  <a:srgbClr val="0000FF"/>
                </a:solidFill>
              </a:rPr>
              <a:t>of the Linear Programming Relaxation can be Large:</a:t>
            </a:r>
            <a:endParaRPr lang="en-US" dirty="0"/>
          </a:p>
          <a:p>
            <a:pPr marL="285750" indent="-285750">
              <a:buFont typeface="Arial" panose="020B0604020202020204" pitchFamily="34" charset="0"/>
              <a:buChar char="•"/>
            </a:pPr>
            <a:r>
              <a:rPr lang="en-US" dirty="0"/>
              <a:t>For VRPs,</a:t>
            </a:r>
          </a:p>
          <a:p>
            <a:pPr marL="742950" lvl="1" indent="-285750">
              <a:buFont typeface="Arial" panose="020B0604020202020204" pitchFamily="34" charset="0"/>
              <a:buChar char="•"/>
            </a:pPr>
            <a:r>
              <a:rPr lang="en-US" dirty="0"/>
              <a:t>The optimality gap can be 1-4%, which inhibits variable fixing from reducing the size of the arc flow model.</a:t>
            </a:r>
          </a:p>
          <a:p>
            <a:pPr marL="742950" lvl="1" indent="-285750">
              <a:buFont typeface="Arial" panose="020B0604020202020204" pitchFamily="34" charset="0"/>
              <a:buChar char="•"/>
            </a:pPr>
            <a:r>
              <a:rPr lang="en-US" dirty="0"/>
              <a:t>Cutting planes are very helpful in the state-of-the-art solver.</a:t>
            </a:r>
          </a:p>
          <a:p>
            <a:pPr marL="285750" indent="-285750">
              <a:buFont typeface="Arial" panose="020B0604020202020204" pitchFamily="34" charset="0"/>
              <a:buChar char="•"/>
            </a:pPr>
            <a:r>
              <a:rPr lang="en-US" dirty="0"/>
              <a:t>In column elimination,</a:t>
            </a:r>
          </a:p>
          <a:p>
            <a:pPr marL="742950" lvl="1" indent="-285750">
              <a:buFont typeface="Arial" panose="020B0604020202020204" pitchFamily="34" charset="0"/>
              <a:buChar char="•"/>
            </a:pPr>
            <a:r>
              <a:rPr lang="en-US" i="1" dirty="0"/>
              <a:t>Robust cutting planes </a:t>
            </a:r>
            <a:r>
              <a:rPr lang="en-US" dirty="0"/>
              <a:t>have been implemented.</a:t>
            </a:r>
          </a:p>
          <a:p>
            <a:pPr marL="742950" lvl="1" indent="-285750">
              <a:buFont typeface="Arial" panose="020B0604020202020204" pitchFamily="34" charset="0"/>
              <a:buChar char="•"/>
            </a:pPr>
            <a:r>
              <a:rPr lang="en-US" i="1" dirty="0"/>
              <a:t>Non-robust cutting planes </a:t>
            </a:r>
            <a:r>
              <a:rPr lang="en-US" dirty="0"/>
              <a:t>were formulated but not implemented effectively.</a:t>
            </a:r>
          </a:p>
        </p:txBody>
      </p:sp>
      <p:sp>
        <p:nvSpPr>
          <p:cNvPr id="6" name="TextBox 5">
            <a:extLst>
              <a:ext uri="{FF2B5EF4-FFF2-40B4-BE49-F238E27FC236}">
                <a16:creationId xmlns:a16="http://schemas.microsoft.com/office/drawing/2014/main" id="{AD564787-B178-CECE-27CC-7CB2B7B341A1}"/>
              </a:ext>
            </a:extLst>
          </p:cNvPr>
          <p:cNvSpPr txBox="1"/>
          <p:nvPr/>
        </p:nvSpPr>
        <p:spPr>
          <a:xfrm>
            <a:off x="6848475" y="4505802"/>
            <a:ext cx="1914525" cy="369332"/>
          </a:xfrm>
          <a:prstGeom prst="rect">
            <a:avLst/>
          </a:prstGeom>
          <a:noFill/>
        </p:spPr>
        <p:txBody>
          <a:bodyPr wrap="square" rtlCol="0">
            <a:spAutoFit/>
          </a:bodyPr>
          <a:lstStyle/>
          <a:p>
            <a:r>
              <a:rPr lang="en-US" dirty="0"/>
              <a:t>[Pecin et al. 2017]</a:t>
            </a:r>
          </a:p>
        </p:txBody>
      </p:sp>
    </p:spTree>
    <p:extLst>
      <p:ext uri="{BB962C8B-B14F-4D97-AF65-F5344CB8AC3E}">
        <p14:creationId xmlns:p14="http://schemas.microsoft.com/office/powerpoint/2010/main" val="101330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07B6A-4E81-441B-EBBD-EA7947164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9D8FB4-F56D-FB9E-4E7B-EA7BB6847681}"/>
              </a:ext>
            </a:extLst>
          </p:cNvPr>
          <p:cNvSpPr>
            <a:spLocks noGrp="1"/>
          </p:cNvSpPr>
          <p:nvPr>
            <p:ph type="title"/>
          </p:nvPr>
        </p:nvSpPr>
        <p:spPr/>
        <p:txBody>
          <a:bodyPr>
            <a:normAutofit/>
          </a:bodyPr>
          <a:lstStyle/>
          <a:p>
            <a:r>
              <a:rPr lang="en-US" dirty="0"/>
              <a:t>Introduction</a:t>
            </a:r>
          </a:p>
        </p:txBody>
      </p:sp>
      <p:sp>
        <p:nvSpPr>
          <p:cNvPr id="9" name="TextBox 8">
            <a:extLst>
              <a:ext uri="{FF2B5EF4-FFF2-40B4-BE49-F238E27FC236}">
                <a16:creationId xmlns:a16="http://schemas.microsoft.com/office/drawing/2014/main" id="{172C3122-EE96-4D91-30FA-F1171298D1B2}"/>
              </a:ext>
            </a:extLst>
          </p:cNvPr>
          <p:cNvSpPr txBox="1"/>
          <p:nvPr/>
        </p:nvSpPr>
        <p:spPr>
          <a:xfrm>
            <a:off x="457200" y="1099416"/>
            <a:ext cx="8229600" cy="3139321"/>
          </a:xfrm>
          <a:prstGeom prst="rect">
            <a:avLst/>
          </a:prstGeom>
          <a:noFill/>
        </p:spPr>
        <p:txBody>
          <a:bodyPr wrap="square" rtlCol="0">
            <a:spAutoFit/>
          </a:bodyPr>
          <a:lstStyle/>
          <a:p>
            <a:r>
              <a:rPr lang="en-US" dirty="0"/>
              <a:t>These definitions will be useful.</a:t>
            </a:r>
          </a:p>
          <a:p>
            <a:endParaRPr lang="en-US" dirty="0"/>
          </a:p>
          <a:p>
            <a:pPr marL="342900" indent="-342900">
              <a:buFont typeface="+mj-lt"/>
              <a:buAutoNum type="arabicPeriod"/>
            </a:pPr>
            <a:r>
              <a:rPr lang="en-US" dirty="0"/>
              <a:t>An </a:t>
            </a:r>
            <a:r>
              <a:rPr lang="en-US" dirty="0">
                <a:solidFill>
                  <a:srgbClr val="0000FF"/>
                </a:solidFill>
              </a:rPr>
              <a:t>optimization problem </a:t>
            </a:r>
            <a:r>
              <a:rPr lang="en-US" dirty="0"/>
              <a:t>is to find the best decisions among a set of alternatives.</a:t>
            </a:r>
          </a:p>
          <a:p>
            <a:pPr marL="342900" indent="-342900">
              <a:buFont typeface="+mj-lt"/>
              <a:buAutoNum type="arabicPeriod"/>
            </a:pPr>
            <a:endParaRPr lang="en-US" dirty="0"/>
          </a:p>
          <a:p>
            <a:pPr marL="342900" indent="-342900">
              <a:buFont typeface="+mj-lt"/>
              <a:buAutoNum type="arabicPeriod"/>
            </a:pPr>
            <a:r>
              <a:rPr lang="en-US" dirty="0"/>
              <a:t>An </a:t>
            </a:r>
            <a:r>
              <a:rPr lang="en-US" dirty="0">
                <a:solidFill>
                  <a:srgbClr val="0000FF"/>
                </a:solidFill>
              </a:rPr>
              <a:t>optimization model </a:t>
            </a:r>
            <a:r>
              <a:rPr lang="en-US" dirty="0"/>
              <a:t>is a mathematical description of an optimization problem.</a:t>
            </a:r>
          </a:p>
          <a:p>
            <a:pPr marL="342900" indent="-342900">
              <a:buFont typeface="+mj-lt"/>
              <a:buAutoNum type="arabicPeriod"/>
            </a:pPr>
            <a:endParaRPr lang="en-US" dirty="0"/>
          </a:p>
          <a:p>
            <a:pPr marL="342900" indent="-342900">
              <a:buFont typeface="+mj-lt"/>
              <a:buAutoNum type="arabicPeriod"/>
            </a:pPr>
            <a:r>
              <a:rPr lang="en-US" dirty="0"/>
              <a:t>An </a:t>
            </a:r>
            <a:r>
              <a:rPr lang="en-US" dirty="0">
                <a:solidFill>
                  <a:srgbClr val="0000FF"/>
                </a:solidFill>
              </a:rPr>
              <a:t>optimization method </a:t>
            </a:r>
            <a:r>
              <a:rPr lang="en-US" dirty="0"/>
              <a:t>solves an optimization model.</a:t>
            </a:r>
          </a:p>
          <a:p>
            <a:pPr marL="800100" lvl="1" indent="-342900">
              <a:buFont typeface="Arial" panose="020B0604020202020204" pitchFamily="34" charset="0"/>
              <a:buChar char="•"/>
            </a:pPr>
            <a:r>
              <a:rPr lang="en-US" dirty="0"/>
              <a:t>A </a:t>
            </a:r>
            <a:r>
              <a:rPr lang="en-US" dirty="0">
                <a:solidFill>
                  <a:srgbClr val="0000FF"/>
                </a:solidFill>
              </a:rPr>
              <a:t>heuristic method</a:t>
            </a:r>
            <a:r>
              <a:rPr lang="en-US" dirty="0"/>
              <a:t> finds a feasible solution.</a:t>
            </a:r>
          </a:p>
          <a:p>
            <a:pPr marL="800100" lvl="1" indent="-342900">
              <a:buFont typeface="Arial" panose="020B0604020202020204" pitchFamily="34" charset="0"/>
              <a:buChar char="•"/>
            </a:pPr>
            <a:r>
              <a:rPr lang="en-US" dirty="0"/>
              <a:t>An </a:t>
            </a:r>
            <a:r>
              <a:rPr lang="en-US" dirty="0">
                <a:solidFill>
                  <a:srgbClr val="0000FF"/>
                </a:solidFill>
              </a:rPr>
              <a:t>exact method </a:t>
            </a:r>
            <a:r>
              <a:rPr lang="en-US" dirty="0"/>
              <a:t>finds an optimal solution with proof of its optimality.</a:t>
            </a:r>
          </a:p>
          <a:p>
            <a:pPr marL="1257300" lvl="2" indent="-342900">
              <a:buFont typeface="Arial" panose="020B0604020202020204" pitchFamily="34" charset="0"/>
              <a:buChar char="•"/>
            </a:pPr>
            <a:r>
              <a:rPr lang="en-US" dirty="0"/>
              <a:t>It is often an iterative procedure that works from both sides – finding feasible solutions and proving better and better </a:t>
            </a:r>
            <a:r>
              <a:rPr lang="en-US" dirty="0">
                <a:solidFill>
                  <a:srgbClr val="0000FF"/>
                </a:solidFill>
              </a:rPr>
              <a:t>dual bounds</a:t>
            </a:r>
            <a:r>
              <a:rPr lang="en-US" dirty="0"/>
              <a:t>.</a:t>
            </a:r>
          </a:p>
        </p:txBody>
      </p:sp>
      <p:cxnSp>
        <p:nvCxnSpPr>
          <p:cNvPr id="4" name="Straight Connector 3">
            <a:extLst>
              <a:ext uri="{FF2B5EF4-FFF2-40B4-BE49-F238E27FC236}">
                <a16:creationId xmlns:a16="http://schemas.microsoft.com/office/drawing/2014/main" id="{89009357-477A-86DC-36EA-564E8F0D5439}"/>
              </a:ext>
            </a:extLst>
          </p:cNvPr>
          <p:cNvCxnSpPr/>
          <p:nvPr/>
        </p:nvCxnSpPr>
        <p:spPr>
          <a:xfrm>
            <a:off x="457200" y="3952987"/>
            <a:ext cx="933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8575A64D-0AFA-7468-0863-3C73BAF52985}"/>
              </a:ext>
            </a:extLst>
          </p:cNvPr>
          <p:cNvCxnSpPr/>
          <p:nvPr/>
        </p:nvCxnSpPr>
        <p:spPr>
          <a:xfrm>
            <a:off x="457200" y="4638787"/>
            <a:ext cx="933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615390EC-2281-5F0C-EE01-F113BF11A1D4}"/>
              </a:ext>
            </a:extLst>
          </p:cNvPr>
          <p:cNvCxnSpPr/>
          <p:nvPr/>
        </p:nvCxnSpPr>
        <p:spPr>
          <a:xfrm>
            <a:off x="666750" y="3952987"/>
            <a:ext cx="0" cy="2857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62F06971-768C-D6A7-8965-2FC12CA4C561}"/>
              </a:ext>
            </a:extLst>
          </p:cNvPr>
          <p:cNvCxnSpPr>
            <a:cxnSpLocks/>
          </p:cNvCxnSpPr>
          <p:nvPr/>
        </p:nvCxnSpPr>
        <p:spPr>
          <a:xfrm flipV="1">
            <a:off x="1171575" y="4333875"/>
            <a:ext cx="0" cy="304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32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9C277-DAF6-739B-133C-259D9C7D17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14580-19CE-029C-7E22-4CF914173812}"/>
              </a:ext>
            </a:extLst>
          </p:cNvPr>
          <p:cNvSpPr>
            <a:spLocks noGrp="1"/>
          </p:cNvSpPr>
          <p:nvPr>
            <p:ph type="title"/>
          </p:nvPr>
        </p:nvSpPr>
        <p:spPr/>
        <p:txBody>
          <a:bodyPr>
            <a:normAutofit/>
          </a:bodyPr>
          <a:lstStyle/>
          <a:p>
            <a:r>
              <a:rPr lang="en-US" dirty="0"/>
              <a:t>Path Flow Model</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25332D8-5F80-9728-24C6-7A14501D3BD6}"/>
                  </a:ext>
                </a:extLst>
              </p:cNvPr>
              <p:cNvSpPr/>
              <p:nvPr/>
            </p:nvSpPr>
            <p:spPr>
              <a:xfrm>
                <a:off x="457207" y="1063229"/>
                <a:ext cx="8229593" cy="923330"/>
              </a:xfrm>
              <a:prstGeom prst="rect">
                <a:avLst/>
              </a:prstGeom>
            </p:spPr>
            <p:txBody>
              <a:bodyPr wrap="square">
                <a:spAutoFit/>
              </a:bodyPr>
              <a:lstStyle/>
              <a:p>
                <a:r>
                  <a:rPr lang="en-US" dirty="0">
                    <a:solidFill>
                      <a:srgbClr val="0000FF"/>
                    </a:solidFill>
                  </a:rPr>
                  <a:t>Recall the </a:t>
                </a:r>
                <a:r>
                  <a:rPr lang="en-US" i="1" dirty="0">
                    <a:solidFill>
                      <a:srgbClr val="0000FF"/>
                    </a:solidFill>
                  </a:rPr>
                  <a:t>Column Generation-Based (Path Flow) Model</a:t>
                </a:r>
                <a:r>
                  <a:rPr lang="en-US" dirty="0">
                    <a:solidFill>
                      <a:srgbClr val="0000FF"/>
                    </a:solidFill>
                  </a:rPr>
                  <a:t>:</a:t>
                </a:r>
                <a:endParaRPr lang="en-US" dirty="0"/>
              </a:p>
              <a:p>
                <a:pPr marL="285750" indent="-285750">
                  <a:buFont typeface="Arial" panose="020B0604020202020204" pitchFamily="34" charset="0"/>
                  <a:buChar char="•"/>
                </a:pPr>
                <a:r>
                  <a:rPr lang="en-US" dirty="0"/>
                  <a:t>Let </a:t>
                </a:r>
                <a14:m>
                  <m:oMath xmlns:m="http://schemas.openxmlformats.org/officeDocument/2006/math">
                    <m:r>
                      <m:rPr>
                        <m:sty m:val="p"/>
                      </m:rPr>
                      <a:rPr lang="en-US" b="0" i="0" smtClean="0">
                        <a:latin typeface="Cambria Math" panose="02040503050406030204" pitchFamily="18" charset="0"/>
                      </a:rPr>
                      <m:t>Θ</m:t>
                    </m:r>
                  </m:oMath>
                </a14:m>
                <a:r>
                  <a:rPr lang="en-US" dirty="0"/>
                  <a:t> be the set of paths in the state-transition graph of an arc flow model.</a:t>
                </a:r>
              </a:p>
              <a:p>
                <a:pPr marL="285750" indent="-285750">
                  <a:buFont typeface="Arial" panose="020B0604020202020204" pitchFamily="34" charset="0"/>
                  <a:buChar char="•"/>
                </a:pPr>
                <a:r>
                  <a:rPr lang="en-US" dirty="0"/>
                  <a:t>The path flow model has a variable z</a:t>
                </a:r>
                <a14:m>
                  <m:oMath xmlns:m="http://schemas.openxmlformats.org/officeDocument/2006/math">
                    <m:r>
                      <a:rPr lang="en-US" b="0" i="1" baseline="-25000" dirty="0" smtClean="0">
                        <a:latin typeface="Cambria Math" panose="02040503050406030204" pitchFamily="18" charset="0"/>
                      </a:rPr>
                      <m:t>𝜃</m:t>
                    </m:r>
                  </m:oMath>
                </a14:m>
                <a:r>
                  <a:rPr lang="en-US" dirty="0"/>
                  <a:t> for each path.</a:t>
                </a:r>
              </a:p>
            </p:txBody>
          </p:sp>
        </mc:Choice>
        <mc:Fallback xmlns="">
          <p:sp>
            <p:nvSpPr>
              <p:cNvPr id="3" name="Rectangle 2">
                <a:extLst>
                  <a:ext uri="{FF2B5EF4-FFF2-40B4-BE49-F238E27FC236}">
                    <a16:creationId xmlns:a16="http://schemas.microsoft.com/office/drawing/2014/main" id="{925332D8-5F80-9728-24C6-7A14501D3BD6}"/>
                  </a:ext>
                </a:extLst>
              </p:cNvPr>
              <p:cNvSpPr>
                <a:spLocks noRot="1" noChangeAspect="1" noMove="1" noResize="1" noEditPoints="1" noAdjustHandles="1" noChangeArrowheads="1" noChangeShapeType="1" noTextEdit="1"/>
              </p:cNvSpPr>
              <p:nvPr/>
            </p:nvSpPr>
            <p:spPr>
              <a:xfrm>
                <a:off x="457207" y="1063229"/>
                <a:ext cx="8229593" cy="923330"/>
              </a:xfrm>
              <a:prstGeom prst="rect">
                <a:avLst/>
              </a:prstGeom>
              <a:blipFill>
                <a:blip r:embed="rId2"/>
                <a:stretch>
                  <a:fillRect l="-617" t="-2703" b="-9459"/>
                </a:stretch>
              </a:blipFill>
            </p:spPr>
            <p:txBody>
              <a:bodyPr/>
              <a:lstStyle/>
              <a:p>
                <a:r>
                  <a:rPr lang="en-US">
                    <a:noFill/>
                  </a:rPr>
                  <a:t> </a:t>
                </a:r>
              </a:p>
            </p:txBody>
          </p:sp>
        </mc:Fallback>
      </mc:AlternateContent>
      <p:pic>
        <p:nvPicPr>
          <p:cNvPr id="5" name="Picture 4" descr="A black and white math equations&#10;&#10;AI-generated content may be incorrect.">
            <a:extLst>
              <a:ext uri="{FF2B5EF4-FFF2-40B4-BE49-F238E27FC236}">
                <a16:creationId xmlns:a16="http://schemas.microsoft.com/office/drawing/2014/main" id="{14AD4807-39B6-872D-EAC5-FBF6D48E8B23}"/>
              </a:ext>
            </a:extLst>
          </p:cNvPr>
          <p:cNvPicPr>
            <a:picLocks noChangeAspect="1"/>
          </p:cNvPicPr>
          <p:nvPr/>
        </p:nvPicPr>
        <p:blipFill>
          <a:blip r:embed="rId3"/>
          <a:stretch>
            <a:fillRect/>
          </a:stretch>
        </p:blipFill>
        <p:spPr>
          <a:xfrm>
            <a:off x="1722437" y="2325985"/>
            <a:ext cx="5318125" cy="1661914"/>
          </a:xfrm>
          <a:prstGeom prst="rect">
            <a:avLst/>
          </a:prstGeom>
        </p:spPr>
      </p:pic>
    </p:spTree>
    <p:extLst>
      <p:ext uri="{BB962C8B-B14F-4D97-AF65-F5344CB8AC3E}">
        <p14:creationId xmlns:p14="http://schemas.microsoft.com/office/powerpoint/2010/main" val="2412970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FFE32-61F1-0C7E-BC54-4C167C7BCD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73407-3279-9FC4-2CC7-9D8DE79499F3}"/>
              </a:ext>
            </a:extLst>
          </p:cNvPr>
          <p:cNvSpPr>
            <a:spLocks noGrp="1"/>
          </p:cNvSpPr>
          <p:nvPr>
            <p:ph type="title"/>
          </p:nvPr>
        </p:nvSpPr>
        <p:spPr/>
        <p:txBody>
          <a:bodyPr>
            <a:normAutofit/>
          </a:bodyPr>
          <a:lstStyle/>
          <a:p>
            <a:r>
              <a:rPr lang="en-US" dirty="0"/>
              <a:t>Cutting Planes in Path Flow Model</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9DF6759-E5DB-C223-3F77-8FDC0450B6DE}"/>
                  </a:ext>
                </a:extLst>
              </p:cNvPr>
              <p:cNvSpPr/>
              <p:nvPr/>
            </p:nvSpPr>
            <p:spPr>
              <a:xfrm>
                <a:off x="457207" y="1063229"/>
                <a:ext cx="8229593" cy="646331"/>
              </a:xfrm>
              <a:prstGeom prst="rect">
                <a:avLst/>
              </a:prstGeom>
            </p:spPr>
            <p:txBody>
              <a:bodyPr wrap="square">
                <a:spAutoFit/>
              </a:bodyPr>
              <a:lstStyle/>
              <a:p>
                <a:r>
                  <a:rPr lang="en-US" dirty="0">
                    <a:solidFill>
                      <a:srgbClr val="0000FF"/>
                    </a:solidFill>
                  </a:rPr>
                  <a:t>A Cutting Plane is a Valid Inequality to Improve the Linear Programming Relaxation:</a:t>
                </a:r>
                <a:endParaRPr lang="en-US" dirty="0"/>
              </a:p>
              <a:p>
                <a:pPr marL="285750" indent="-285750">
                  <a:buFont typeface="Arial" panose="020B0604020202020204" pitchFamily="34" charset="0"/>
                  <a:buChar char="•"/>
                </a:pPr>
                <a:r>
                  <a:rPr lang="en-US" dirty="0"/>
                  <a:t>In the path flow model, a cutting plane has a coefficient </a:t>
                </a:r>
                <a14:m>
                  <m:oMath xmlns:m="http://schemas.openxmlformats.org/officeDocument/2006/math">
                    <m:r>
                      <a:rPr lang="en-US" b="0" i="1" smtClean="0">
                        <a:latin typeface="Cambria Math" panose="02040503050406030204" pitchFamily="18" charset="0"/>
                      </a:rPr>
                      <m:t>𝛼</m:t>
                    </m:r>
                    <m:r>
                      <a:rPr lang="en-US" b="0" i="1" baseline="-25000" smtClean="0">
                        <a:latin typeface="Cambria Math" panose="02040503050406030204" pitchFamily="18" charset="0"/>
                      </a:rPr>
                      <m:t>𝜃</m:t>
                    </m:r>
                  </m:oMath>
                </a14:m>
                <a:r>
                  <a:rPr lang="en-US" dirty="0"/>
                  <a:t> for each path </a:t>
                </a:r>
                <a14:m>
                  <m:oMath xmlns:m="http://schemas.openxmlformats.org/officeDocument/2006/math">
                    <m:r>
                      <a:rPr lang="en-US" b="0" i="1" smtClean="0">
                        <a:latin typeface="Cambria Math" panose="02040503050406030204" pitchFamily="18" charset="0"/>
                      </a:rPr>
                      <m:t>𝜃</m:t>
                    </m:r>
                  </m:oMath>
                </a14:m>
                <a:r>
                  <a:rPr lang="en-US" dirty="0"/>
                  <a:t>.</a:t>
                </a:r>
              </a:p>
            </p:txBody>
          </p:sp>
        </mc:Choice>
        <mc:Fallback xmlns="">
          <p:sp>
            <p:nvSpPr>
              <p:cNvPr id="3" name="Rectangle 2">
                <a:extLst>
                  <a:ext uri="{FF2B5EF4-FFF2-40B4-BE49-F238E27FC236}">
                    <a16:creationId xmlns:a16="http://schemas.microsoft.com/office/drawing/2014/main" id="{7B6D5CE9-8FCE-14B4-4147-615691E4C874}"/>
                  </a:ext>
                </a:extLst>
              </p:cNvPr>
              <p:cNvSpPr>
                <a:spLocks noRot="1" noChangeAspect="1" noMove="1" noResize="1" noEditPoints="1" noAdjustHandles="1" noChangeArrowheads="1" noChangeShapeType="1" noTextEdit="1"/>
              </p:cNvSpPr>
              <p:nvPr/>
            </p:nvSpPr>
            <p:spPr>
              <a:xfrm>
                <a:off x="457207" y="1063229"/>
                <a:ext cx="8229593" cy="646331"/>
              </a:xfrm>
              <a:prstGeom prst="rect">
                <a:avLst/>
              </a:prstGeom>
              <a:blipFill>
                <a:blip r:embed="rId2"/>
                <a:stretch>
                  <a:fillRect l="-617" t="-3846" b="-15385"/>
                </a:stretch>
              </a:blipFill>
            </p:spPr>
            <p:txBody>
              <a:bodyPr/>
              <a:lstStyle/>
              <a:p>
                <a:r>
                  <a:rPr lang="en-US">
                    <a:noFill/>
                  </a:rPr>
                  <a:t> </a:t>
                </a:r>
              </a:p>
            </p:txBody>
          </p:sp>
        </mc:Fallback>
      </mc:AlternateContent>
      <p:pic>
        <p:nvPicPr>
          <p:cNvPr id="5" name="Picture 4" descr="A black and white math symbols&#10;&#10;AI-generated content may be incorrect.">
            <a:extLst>
              <a:ext uri="{FF2B5EF4-FFF2-40B4-BE49-F238E27FC236}">
                <a16:creationId xmlns:a16="http://schemas.microsoft.com/office/drawing/2014/main" id="{523D1DC2-7265-242D-C0AB-8B6B45076E90}"/>
              </a:ext>
            </a:extLst>
          </p:cNvPr>
          <p:cNvPicPr>
            <a:picLocks noChangeAspect="1"/>
          </p:cNvPicPr>
          <p:nvPr/>
        </p:nvPicPr>
        <p:blipFill>
          <a:blip r:embed="rId3"/>
          <a:stretch>
            <a:fillRect/>
          </a:stretch>
        </p:blipFill>
        <p:spPr>
          <a:xfrm>
            <a:off x="3209924" y="1823948"/>
            <a:ext cx="1800225" cy="847725"/>
          </a:xfrm>
          <a:prstGeom prst="rect">
            <a:avLst/>
          </a:prstGeom>
        </p:spPr>
      </p:pic>
      <p:sp>
        <p:nvSpPr>
          <p:cNvPr id="6" name="Rectangle 5">
            <a:extLst>
              <a:ext uri="{FF2B5EF4-FFF2-40B4-BE49-F238E27FC236}">
                <a16:creationId xmlns:a16="http://schemas.microsoft.com/office/drawing/2014/main" id="{EAA68852-8156-081C-6BD9-C2339B605EEB}"/>
              </a:ext>
            </a:extLst>
          </p:cNvPr>
          <p:cNvSpPr/>
          <p:nvPr/>
        </p:nvSpPr>
        <p:spPr>
          <a:xfrm>
            <a:off x="457200" y="2809873"/>
            <a:ext cx="8229593" cy="923330"/>
          </a:xfrm>
          <a:prstGeom prst="rect">
            <a:avLst/>
          </a:prstGeom>
        </p:spPr>
        <p:txBody>
          <a:bodyPr wrap="square">
            <a:spAutoFit/>
          </a:bodyPr>
          <a:lstStyle/>
          <a:p>
            <a:r>
              <a:rPr lang="en-US" dirty="0">
                <a:solidFill>
                  <a:srgbClr val="0000FF"/>
                </a:solidFill>
              </a:rPr>
              <a:t>Given an Arc Flow Model, maybe Impossible to Formulate an Equivalent Cutting Plane:</a:t>
            </a:r>
          </a:p>
          <a:p>
            <a:pPr marL="285750" indent="-285750">
              <a:buFont typeface="Arial" panose="020B0604020202020204" pitchFamily="34" charset="0"/>
              <a:buChar char="•"/>
            </a:pPr>
            <a:r>
              <a:rPr lang="en-US" dirty="0"/>
              <a:t>There may not be a way to assign coefficients to the arc flow variables that would make an equivalent cutting plane for the arc flow model.</a:t>
            </a:r>
          </a:p>
        </p:txBody>
      </p:sp>
      <p:pic>
        <p:nvPicPr>
          <p:cNvPr id="4" name="Picture 3" descr="A diagram of a network&#10;&#10;AI-generated content may be incorrect.">
            <a:extLst>
              <a:ext uri="{FF2B5EF4-FFF2-40B4-BE49-F238E27FC236}">
                <a16:creationId xmlns:a16="http://schemas.microsoft.com/office/drawing/2014/main" id="{126D5A08-6ADC-5A7F-FC50-98D910A13749}"/>
              </a:ext>
            </a:extLst>
          </p:cNvPr>
          <p:cNvPicPr>
            <a:picLocks noChangeAspect="1"/>
          </p:cNvPicPr>
          <p:nvPr/>
        </p:nvPicPr>
        <p:blipFill>
          <a:blip r:embed="rId4"/>
          <a:srcRect t="3717"/>
          <a:stretch/>
        </p:blipFill>
        <p:spPr>
          <a:xfrm>
            <a:off x="3338723" y="3771986"/>
            <a:ext cx="1542625" cy="958255"/>
          </a:xfrm>
          <a:prstGeom prst="rect">
            <a:avLst/>
          </a:prstGeom>
        </p:spPr>
      </p:pic>
    </p:spTree>
    <p:extLst>
      <p:ext uri="{BB962C8B-B14F-4D97-AF65-F5344CB8AC3E}">
        <p14:creationId xmlns:p14="http://schemas.microsoft.com/office/powerpoint/2010/main" val="1390208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6ECC1-123E-E35A-632D-56D94D06D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5843B-EF8A-60A7-3D70-5F6B9A98387B}"/>
              </a:ext>
            </a:extLst>
          </p:cNvPr>
          <p:cNvSpPr>
            <a:spLocks noGrp="1"/>
          </p:cNvSpPr>
          <p:nvPr>
            <p:ph type="title"/>
          </p:nvPr>
        </p:nvSpPr>
        <p:spPr/>
        <p:txBody>
          <a:bodyPr>
            <a:normAutofit/>
          </a:bodyPr>
          <a:lstStyle/>
          <a:p>
            <a:r>
              <a:rPr lang="en-US" dirty="0"/>
              <a:t>Cutting Plane as Cost Function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8BD35C1-FEED-52C3-B6BA-51C86689E087}"/>
                  </a:ext>
                </a:extLst>
              </p:cNvPr>
              <p:cNvSpPr/>
              <p:nvPr/>
            </p:nvSpPr>
            <p:spPr>
              <a:xfrm>
                <a:off x="457207" y="1063229"/>
                <a:ext cx="8229593" cy="2585323"/>
              </a:xfrm>
              <a:prstGeom prst="rect">
                <a:avLst/>
              </a:prstGeom>
            </p:spPr>
            <p:txBody>
              <a:bodyPr wrap="square">
                <a:spAutoFit/>
              </a:bodyPr>
              <a:lstStyle/>
              <a:p>
                <a:r>
                  <a:rPr lang="en-US" dirty="0">
                    <a:solidFill>
                      <a:srgbClr val="0000FF"/>
                    </a:solidFill>
                  </a:rPr>
                  <a:t>An Arc Flow Model Exists with an Equivalent Cutting Plane:</a:t>
                </a:r>
              </a:p>
              <a:p>
                <a:pPr marL="285750" indent="-285750">
                  <a:buFont typeface="Arial" panose="020B0604020202020204" pitchFamily="34" charset="0"/>
                  <a:buChar char="•"/>
                </a:pPr>
                <a:r>
                  <a:rPr lang="en-US" dirty="0"/>
                  <a:t>The coefficients are an additional cost function over the sequences.</a:t>
                </a:r>
              </a:p>
              <a:p>
                <a:pPr marL="742950" lvl="1" indent="-285750">
                  <a:buFont typeface="Arial" panose="020B0604020202020204" pitchFamily="34" charset="0"/>
                  <a:buChar char="•"/>
                </a:pPr>
                <a:r>
                  <a:rPr lang="en-US" dirty="0"/>
                  <a:t>An exact dynamic program exists that includes this additional cost function, but still has the same sequences and costs as the original dynamic program.</a:t>
                </a:r>
              </a:p>
              <a:p>
                <a:pPr marL="285750" indent="-285750">
                  <a:buFont typeface="Arial" panose="020B0604020202020204" pitchFamily="34" charset="0"/>
                  <a:buChar char="•"/>
                </a:pPr>
                <a:r>
                  <a:rPr lang="en-US" dirty="0"/>
                  <a:t>Consider an existing dynamic programming relaxation.</a:t>
                </a:r>
              </a:p>
              <a:p>
                <a:pPr marL="742950" lvl="1" indent="-285750">
                  <a:buFont typeface="Arial" panose="020B0604020202020204" pitchFamily="34" charset="0"/>
                  <a:buChar char="•"/>
                </a:pPr>
                <a:r>
                  <a:rPr lang="en-US" dirty="0"/>
                  <a:t>Assume the coefficients </a:t>
                </a:r>
                <a14:m>
                  <m:oMath xmlns:m="http://schemas.openxmlformats.org/officeDocument/2006/math">
                    <m:r>
                      <a:rPr lang="en-US" b="0" i="1" smtClean="0">
                        <a:latin typeface="Cambria Math" panose="02040503050406030204" pitchFamily="18" charset="0"/>
                      </a:rPr>
                      <m:t>𝛼</m:t>
                    </m:r>
                    <m:r>
                      <a:rPr lang="en-US" b="0" i="1" baseline="-25000" smtClean="0">
                        <a:latin typeface="Cambria Math" panose="02040503050406030204" pitchFamily="18" charset="0"/>
                      </a:rPr>
                      <m:t>𝜃</m:t>
                    </m:r>
                    <m:r>
                      <a:rPr lang="en-US" b="0" i="1" baseline="-25000" smtClean="0">
                        <a:latin typeface="Cambria Math" panose="02040503050406030204" pitchFamily="18" charset="0"/>
                      </a:rPr>
                      <m:t> </m:t>
                    </m:r>
                  </m:oMath>
                </a14:m>
                <a:r>
                  <a:rPr lang="en-US" dirty="0"/>
                  <a:t>are all non-negative.</a:t>
                </a:r>
              </a:p>
              <a:p>
                <a:pPr marL="742950" lvl="1" indent="-285750">
                  <a:buFont typeface="Arial" panose="020B0604020202020204" pitchFamily="34" charset="0"/>
                  <a:buChar char="•"/>
                </a:pPr>
                <a:r>
                  <a:rPr lang="en-US" dirty="0"/>
                  <a:t>Set the additional cost function equal to 0 for the arcs.</a:t>
                </a:r>
              </a:p>
              <a:p>
                <a:pPr marL="742950" lvl="1" indent="-285750">
                  <a:buFont typeface="Arial" panose="020B0604020202020204" pitchFamily="34" charset="0"/>
                  <a:buChar char="•"/>
                </a:pPr>
                <a:r>
                  <a:rPr lang="en-US" dirty="0"/>
                  <a:t>The dynamic programming relaxation is still a dynamic programming relaxation for the updated exact dynamic program.</a:t>
                </a:r>
              </a:p>
            </p:txBody>
          </p:sp>
        </mc:Choice>
        <mc:Fallback xmlns="">
          <p:sp>
            <p:nvSpPr>
              <p:cNvPr id="3" name="Rectangle 2">
                <a:extLst>
                  <a:ext uri="{FF2B5EF4-FFF2-40B4-BE49-F238E27FC236}">
                    <a16:creationId xmlns:a16="http://schemas.microsoft.com/office/drawing/2014/main" id="{38BD35C1-FEED-52C3-B6BA-51C86689E087}"/>
                  </a:ext>
                </a:extLst>
              </p:cNvPr>
              <p:cNvSpPr>
                <a:spLocks noRot="1" noChangeAspect="1" noMove="1" noResize="1" noEditPoints="1" noAdjustHandles="1" noChangeArrowheads="1" noChangeShapeType="1" noTextEdit="1"/>
              </p:cNvSpPr>
              <p:nvPr/>
            </p:nvSpPr>
            <p:spPr>
              <a:xfrm>
                <a:off x="457207" y="1063229"/>
                <a:ext cx="8229593" cy="2585323"/>
              </a:xfrm>
              <a:prstGeom prst="rect">
                <a:avLst/>
              </a:prstGeom>
              <a:blipFill>
                <a:blip r:embed="rId2"/>
                <a:stretch>
                  <a:fillRect l="-617" t="-976" b="-2927"/>
                </a:stretch>
              </a:blipFill>
            </p:spPr>
            <p:txBody>
              <a:bodyPr/>
              <a:lstStyle/>
              <a:p>
                <a:r>
                  <a:rPr lang="en-US">
                    <a:noFill/>
                  </a:rPr>
                  <a:t> </a:t>
                </a:r>
              </a:p>
            </p:txBody>
          </p:sp>
        </mc:Fallback>
      </mc:AlternateContent>
      <p:pic>
        <p:nvPicPr>
          <p:cNvPr id="5" name="Picture 4" descr="A black and white math symbols&#10;&#10;AI-generated content may be incorrect.">
            <a:extLst>
              <a:ext uri="{FF2B5EF4-FFF2-40B4-BE49-F238E27FC236}">
                <a16:creationId xmlns:a16="http://schemas.microsoft.com/office/drawing/2014/main" id="{B1BB5542-9E34-550D-447D-AF0F0307A695}"/>
              </a:ext>
            </a:extLst>
          </p:cNvPr>
          <p:cNvPicPr>
            <a:picLocks noChangeAspect="1"/>
          </p:cNvPicPr>
          <p:nvPr/>
        </p:nvPicPr>
        <p:blipFill>
          <a:blip r:embed="rId3"/>
          <a:stretch>
            <a:fillRect/>
          </a:stretch>
        </p:blipFill>
        <p:spPr>
          <a:xfrm>
            <a:off x="3502119" y="3812797"/>
            <a:ext cx="1471662" cy="693005"/>
          </a:xfrm>
          <a:prstGeom prst="rect">
            <a:avLst/>
          </a:prstGeom>
        </p:spPr>
      </p:pic>
    </p:spTree>
    <p:extLst>
      <p:ext uri="{BB962C8B-B14F-4D97-AF65-F5344CB8AC3E}">
        <p14:creationId xmlns:p14="http://schemas.microsoft.com/office/powerpoint/2010/main" val="3081692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B148-ACE7-DC3B-F207-88E4EEEDF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B529E-B46A-DE01-ACAB-A5236A172593}"/>
              </a:ext>
            </a:extLst>
          </p:cNvPr>
          <p:cNvSpPr>
            <a:spLocks noGrp="1"/>
          </p:cNvSpPr>
          <p:nvPr>
            <p:ph type="title"/>
          </p:nvPr>
        </p:nvSpPr>
        <p:spPr/>
        <p:txBody>
          <a:bodyPr>
            <a:normAutofit/>
          </a:bodyPr>
          <a:lstStyle/>
          <a:p>
            <a:r>
              <a:rPr lang="en-US" dirty="0"/>
              <a:t>Translating a Cutting Plane</a:t>
            </a:r>
          </a:p>
        </p:txBody>
      </p:sp>
      <p:sp>
        <p:nvSpPr>
          <p:cNvPr id="8" name="Rectangle 7">
            <a:extLst>
              <a:ext uri="{FF2B5EF4-FFF2-40B4-BE49-F238E27FC236}">
                <a16:creationId xmlns:a16="http://schemas.microsoft.com/office/drawing/2014/main" id="{3BB2EA71-7FF2-946D-FB98-83077B34CAD5}"/>
              </a:ext>
            </a:extLst>
          </p:cNvPr>
          <p:cNvSpPr/>
          <p:nvPr/>
        </p:nvSpPr>
        <p:spPr>
          <a:xfrm>
            <a:off x="457207" y="1063229"/>
            <a:ext cx="8229593" cy="2031325"/>
          </a:xfrm>
          <a:prstGeom prst="rect">
            <a:avLst/>
          </a:prstGeom>
        </p:spPr>
        <p:txBody>
          <a:bodyPr wrap="square">
            <a:spAutoFit/>
          </a:bodyPr>
          <a:lstStyle/>
          <a:p>
            <a:r>
              <a:rPr lang="en-US" dirty="0">
                <a:solidFill>
                  <a:srgbClr val="0000FF"/>
                </a:solidFill>
              </a:rPr>
              <a:t>Incorporating These Cutting Planes with Column Elimination:</a:t>
            </a:r>
          </a:p>
          <a:p>
            <a:pPr marL="342900" indent="-342900">
              <a:buFont typeface="+mj-lt"/>
              <a:buAutoNum type="arabicPeriod"/>
            </a:pPr>
            <a:r>
              <a:rPr lang="en-US" dirty="0"/>
              <a:t>The input is a solution to the linear programming relaxation over a dynamic programming relaxation.</a:t>
            </a:r>
          </a:p>
          <a:p>
            <a:pPr marL="342900" indent="-342900">
              <a:buFont typeface="+mj-lt"/>
              <a:buAutoNum type="arabicPeriod"/>
            </a:pPr>
            <a:r>
              <a:rPr lang="en-US" dirty="0"/>
              <a:t>Use a path decomposition and search for a violated inequality.</a:t>
            </a:r>
          </a:p>
          <a:p>
            <a:pPr marL="342900" indent="-342900">
              <a:buFont typeface="+mj-lt"/>
              <a:buAutoNum type="arabicPeriod"/>
            </a:pPr>
            <a:r>
              <a:rPr lang="en-US" dirty="0"/>
              <a:t>Run the refinement algorithm on the paths whose flow violates the inequality.</a:t>
            </a:r>
          </a:p>
          <a:p>
            <a:pPr marL="800100" lvl="1" indent="-342900">
              <a:buFont typeface="Arial" panose="020B0604020202020204" pitchFamily="34" charset="0"/>
              <a:buChar char="•"/>
            </a:pPr>
            <a:r>
              <a:rPr lang="en-US" dirty="0"/>
              <a:t>The coefficients can now be appropriately expressed on those arcs to formulate the cutting plane in the arc flow model.</a:t>
            </a:r>
          </a:p>
        </p:txBody>
      </p:sp>
      <p:cxnSp>
        <p:nvCxnSpPr>
          <p:cNvPr id="3" name="Straight Arrow Connector 2">
            <a:extLst>
              <a:ext uri="{FF2B5EF4-FFF2-40B4-BE49-F238E27FC236}">
                <a16:creationId xmlns:a16="http://schemas.microsoft.com/office/drawing/2014/main" id="{10305A7B-5FB5-67D9-23B9-4C52AF6AF597}"/>
              </a:ext>
            </a:extLst>
          </p:cNvPr>
          <p:cNvCxnSpPr/>
          <p:nvPr/>
        </p:nvCxnSpPr>
        <p:spPr>
          <a:xfrm>
            <a:off x="3348031" y="3844289"/>
            <a:ext cx="6477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 name="Picture 3" descr="A diagram of a network&#10;&#10;AI-generated content may be incorrect.">
            <a:extLst>
              <a:ext uri="{FF2B5EF4-FFF2-40B4-BE49-F238E27FC236}">
                <a16:creationId xmlns:a16="http://schemas.microsoft.com/office/drawing/2014/main" id="{C3657FB5-3C87-88D3-8F76-887AA6F13D7F}"/>
              </a:ext>
            </a:extLst>
          </p:cNvPr>
          <p:cNvPicPr>
            <a:picLocks noChangeAspect="1"/>
          </p:cNvPicPr>
          <p:nvPr/>
        </p:nvPicPr>
        <p:blipFill>
          <a:blip r:embed="rId2"/>
          <a:stretch>
            <a:fillRect/>
          </a:stretch>
        </p:blipFill>
        <p:spPr>
          <a:xfrm>
            <a:off x="1774737" y="3200474"/>
            <a:ext cx="1329033" cy="1502659"/>
          </a:xfrm>
          <a:prstGeom prst="rect">
            <a:avLst/>
          </a:prstGeom>
        </p:spPr>
      </p:pic>
      <p:pic>
        <p:nvPicPr>
          <p:cNvPr id="5" name="Picture 4" descr="A diagram of a network&#10;&#10;AI-generated content may be incorrect.">
            <a:extLst>
              <a:ext uri="{FF2B5EF4-FFF2-40B4-BE49-F238E27FC236}">
                <a16:creationId xmlns:a16="http://schemas.microsoft.com/office/drawing/2014/main" id="{ED4A54F5-6DCB-CB90-4DC6-B1A35413B617}"/>
              </a:ext>
            </a:extLst>
          </p:cNvPr>
          <p:cNvPicPr>
            <a:picLocks noChangeAspect="1"/>
          </p:cNvPicPr>
          <p:nvPr/>
        </p:nvPicPr>
        <p:blipFill>
          <a:blip r:embed="rId3"/>
          <a:stretch>
            <a:fillRect/>
          </a:stretch>
        </p:blipFill>
        <p:spPr>
          <a:xfrm>
            <a:off x="4267199" y="3048299"/>
            <a:ext cx="2092413" cy="1591981"/>
          </a:xfrm>
          <a:prstGeom prst="rect">
            <a:avLst/>
          </a:prstGeom>
        </p:spPr>
      </p:pic>
    </p:spTree>
    <p:extLst>
      <p:ext uri="{BB962C8B-B14F-4D97-AF65-F5344CB8AC3E}">
        <p14:creationId xmlns:p14="http://schemas.microsoft.com/office/powerpoint/2010/main" val="2077841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60DC1-9528-4F45-6FA0-920520A4A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305EE-BE77-807B-CC1B-B39719E1416A}"/>
              </a:ext>
            </a:extLst>
          </p:cNvPr>
          <p:cNvSpPr>
            <a:spLocks noGrp="1"/>
          </p:cNvSpPr>
          <p:nvPr>
            <p:ph type="title"/>
          </p:nvPr>
        </p:nvSpPr>
        <p:spPr/>
        <p:txBody>
          <a:bodyPr>
            <a:normAutofit/>
          </a:bodyPr>
          <a:lstStyle/>
          <a:p>
            <a:r>
              <a:rPr lang="en-US" dirty="0"/>
              <a:t>Example: Subset-Row Inequality</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9418D57-83DC-E3EF-B9DF-FCDF6CD74046}"/>
                  </a:ext>
                </a:extLst>
              </p:cNvPr>
              <p:cNvSpPr/>
              <p:nvPr/>
            </p:nvSpPr>
            <p:spPr>
              <a:xfrm>
                <a:off x="457207" y="1063229"/>
                <a:ext cx="8229593" cy="923330"/>
              </a:xfrm>
              <a:prstGeom prst="rect">
                <a:avLst/>
              </a:prstGeom>
            </p:spPr>
            <p:txBody>
              <a:bodyPr wrap="square">
                <a:spAutoFit/>
              </a:bodyPr>
              <a:lstStyle/>
              <a:p>
                <a:r>
                  <a:rPr lang="en-US" dirty="0">
                    <a:solidFill>
                      <a:srgbClr val="0000FF"/>
                    </a:solidFill>
                  </a:rPr>
                  <a:t>Subset-Row Inequalities in the Path Flow Model:</a:t>
                </a:r>
                <a:endParaRPr lang="en-US" dirty="0"/>
              </a:p>
              <a:p>
                <a:pPr marL="285750" indent="-285750">
                  <a:buFont typeface="Arial" panose="020B0604020202020204" pitchFamily="34" charset="0"/>
                  <a:buChar char="•"/>
                </a:pPr>
                <a:r>
                  <a:rPr lang="en-US" dirty="0"/>
                  <a:t>A </a:t>
                </a:r>
                <a:r>
                  <a:rPr lang="en-US" i="1" dirty="0"/>
                  <a:t>subset-row inequality </a:t>
                </a:r>
                <a:r>
                  <a:rPr lang="en-US" dirty="0"/>
                  <a:t>is a Chvátal-Gomory cutting plane.</a:t>
                </a:r>
                <a:endParaRPr lang="en-US" i="1" dirty="0"/>
              </a:p>
              <a:p>
                <a:pPr marL="285750" indent="-285750">
                  <a:buFont typeface="Arial" panose="020B0604020202020204" pitchFamily="34" charset="0"/>
                  <a:buChar char="•"/>
                </a:pPr>
                <a:r>
                  <a:rPr lang="en-US" dirty="0"/>
                  <a:t>Given a vector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≤1</m:t>
                    </m:r>
                  </m:oMath>
                </a14:m>
                <a:r>
                  <a:rPr lang="en-US" dirty="0"/>
                  <a:t> the following coefficients produce a valid cutting plane.</a:t>
                </a:r>
              </a:p>
            </p:txBody>
          </p:sp>
        </mc:Choice>
        <mc:Fallback xmlns="">
          <p:sp>
            <p:nvSpPr>
              <p:cNvPr id="3" name="Rectangle 2">
                <a:extLst>
                  <a:ext uri="{FF2B5EF4-FFF2-40B4-BE49-F238E27FC236}">
                    <a16:creationId xmlns:a16="http://schemas.microsoft.com/office/drawing/2014/main" id="{19418D57-83DC-E3EF-B9DF-FCDF6CD74046}"/>
                  </a:ext>
                </a:extLst>
              </p:cNvPr>
              <p:cNvSpPr>
                <a:spLocks noRot="1" noChangeAspect="1" noMove="1" noResize="1" noEditPoints="1" noAdjustHandles="1" noChangeArrowheads="1" noChangeShapeType="1" noTextEdit="1"/>
              </p:cNvSpPr>
              <p:nvPr/>
            </p:nvSpPr>
            <p:spPr>
              <a:xfrm>
                <a:off x="457207" y="1063229"/>
                <a:ext cx="8229593" cy="923330"/>
              </a:xfrm>
              <a:prstGeom prst="rect">
                <a:avLst/>
              </a:prstGeom>
              <a:blipFill>
                <a:blip r:embed="rId2"/>
                <a:stretch>
                  <a:fillRect l="-617" t="-2703" b="-945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BF210B5-AA81-8B75-7894-291EB5C35A5C}"/>
              </a:ext>
            </a:extLst>
          </p:cNvPr>
          <p:cNvSpPr txBox="1"/>
          <p:nvPr/>
        </p:nvSpPr>
        <p:spPr>
          <a:xfrm>
            <a:off x="6762750" y="4505802"/>
            <a:ext cx="2000250" cy="369332"/>
          </a:xfrm>
          <a:prstGeom prst="rect">
            <a:avLst/>
          </a:prstGeom>
          <a:noFill/>
        </p:spPr>
        <p:txBody>
          <a:bodyPr wrap="square" rtlCol="0">
            <a:spAutoFit/>
          </a:bodyPr>
          <a:lstStyle/>
          <a:p>
            <a:r>
              <a:rPr lang="en-US" dirty="0"/>
              <a:t>[Jepsen et al. 2008]</a:t>
            </a:r>
          </a:p>
        </p:txBody>
      </p:sp>
      <p:pic>
        <p:nvPicPr>
          <p:cNvPr id="6" name="Picture 5" descr="A black and white math symbol&#10;&#10;AI-generated content may be incorrect.">
            <a:extLst>
              <a:ext uri="{FF2B5EF4-FFF2-40B4-BE49-F238E27FC236}">
                <a16:creationId xmlns:a16="http://schemas.microsoft.com/office/drawing/2014/main" id="{BFCA936D-E4ED-3AC9-DA9E-E217B6229768}"/>
              </a:ext>
            </a:extLst>
          </p:cNvPr>
          <p:cNvPicPr>
            <a:picLocks noChangeAspect="1"/>
          </p:cNvPicPr>
          <p:nvPr/>
        </p:nvPicPr>
        <p:blipFill>
          <a:blip r:embed="rId3"/>
          <a:stretch>
            <a:fillRect/>
          </a:stretch>
        </p:blipFill>
        <p:spPr>
          <a:xfrm>
            <a:off x="1873188" y="2972495"/>
            <a:ext cx="4073585" cy="911820"/>
          </a:xfrm>
          <a:prstGeom prst="rect">
            <a:avLst/>
          </a:prstGeom>
        </p:spPr>
      </p:pic>
      <p:pic>
        <p:nvPicPr>
          <p:cNvPr id="7" name="Picture 6" descr="A black and white math symbols&#10;&#10;AI-generated content may be incorrect.">
            <a:extLst>
              <a:ext uri="{FF2B5EF4-FFF2-40B4-BE49-F238E27FC236}">
                <a16:creationId xmlns:a16="http://schemas.microsoft.com/office/drawing/2014/main" id="{246A46D3-10EE-20DB-43AF-A1B47C44B54C}"/>
              </a:ext>
            </a:extLst>
          </p:cNvPr>
          <p:cNvPicPr>
            <a:picLocks noChangeAspect="1"/>
          </p:cNvPicPr>
          <p:nvPr/>
        </p:nvPicPr>
        <p:blipFill>
          <a:blip r:embed="rId4"/>
          <a:stretch>
            <a:fillRect/>
          </a:stretch>
        </p:blipFill>
        <p:spPr>
          <a:xfrm>
            <a:off x="3009869" y="2147887"/>
            <a:ext cx="1800225" cy="847725"/>
          </a:xfrm>
          <a:prstGeom prst="rect">
            <a:avLst/>
          </a:prstGeom>
        </p:spPr>
      </p:pic>
    </p:spTree>
    <p:extLst>
      <p:ext uri="{BB962C8B-B14F-4D97-AF65-F5344CB8AC3E}">
        <p14:creationId xmlns:p14="http://schemas.microsoft.com/office/powerpoint/2010/main" val="1436796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FA720-2163-81E0-97D4-FBC281913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205D4C-DEA2-9BC3-4AB5-86025A8B4EDC}"/>
              </a:ext>
            </a:extLst>
          </p:cNvPr>
          <p:cNvSpPr>
            <a:spLocks noGrp="1"/>
          </p:cNvSpPr>
          <p:nvPr>
            <p:ph type="title"/>
          </p:nvPr>
        </p:nvSpPr>
        <p:spPr/>
        <p:txBody>
          <a:bodyPr>
            <a:normAutofit/>
          </a:bodyPr>
          <a:lstStyle/>
          <a:p>
            <a:r>
              <a:rPr lang="en-US" dirty="0"/>
              <a:t>Example: Subset-Row Inequality</a:t>
            </a:r>
          </a:p>
        </p:txBody>
      </p:sp>
      <p:sp>
        <p:nvSpPr>
          <p:cNvPr id="8" name="Rectangle 7">
            <a:extLst>
              <a:ext uri="{FF2B5EF4-FFF2-40B4-BE49-F238E27FC236}">
                <a16:creationId xmlns:a16="http://schemas.microsoft.com/office/drawing/2014/main" id="{B367B750-65A8-A3D3-FFE7-6BB310BEE9C4}"/>
              </a:ext>
            </a:extLst>
          </p:cNvPr>
          <p:cNvSpPr/>
          <p:nvPr/>
        </p:nvSpPr>
        <p:spPr>
          <a:xfrm>
            <a:off x="457207" y="1063229"/>
            <a:ext cx="8229593" cy="2031325"/>
          </a:xfrm>
          <a:prstGeom prst="rect">
            <a:avLst/>
          </a:prstGeom>
        </p:spPr>
        <p:txBody>
          <a:bodyPr wrap="square">
            <a:spAutoFit/>
          </a:bodyPr>
          <a:lstStyle/>
          <a:p>
            <a:r>
              <a:rPr lang="en-US" dirty="0">
                <a:solidFill>
                  <a:srgbClr val="0000FF"/>
                </a:solidFill>
              </a:rPr>
              <a:t>Translate the Cutting Plane by Creating An Additional Cost Function:</a:t>
            </a:r>
          </a:p>
          <a:p>
            <a:pPr marL="285750" indent="-285750">
              <a:buFont typeface="Arial" panose="020B0604020202020204" pitchFamily="34" charset="0"/>
              <a:buChar char="•"/>
            </a:pPr>
            <a:r>
              <a:rPr lang="en-US" dirty="0"/>
              <a:t>The coefficient is based solely on the set of visited locations.</a:t>
            </a:r>
          </a:p>
          <a:p>
            <a:pPr marL="285750" indent="-285750">
              <a:buFont typeface="Arial" panose="020B0604020202020204" pitchFamily="34" charset="0"/>
              <a:buChar char="•"/>
            </a:pPr>
            <a:r>
              <a:rPr lang="en-US" dirty="0"/>
              <a:t>Consider an additional cost function that equals:</a:t>
            </a:r>
          </a:p>
          <a:p>
            <a:pPr marL="742950" lvl="1" indent="-285750">
              <a:buFont typeface="Arial" panose="020B0604020202020204" pitchFamily="34" charset="0"/>
              <a:buChar char="•"/>
            </a:pPr>
            <a:r>
              <a:rPr lang="en-US" dirty="0"/>
              <a:t>1 if the location increments the coefficient.</a:t>
            </a:r>
          </a:p>
          <a:p>
            <a:pPr marL="742950" lvl="1" indent="-285750">
              <a:buFont typeface="Arial" panose="020B0604020202020204" pitchFamily="34" charset="0"/>
              <a:buChar char="•"/>
            </a:pPr>
            <a:r>
              <a:rPr lang="en-US" dirty="0"/>
              <a:t>0 if the location does not increment the coefficient.</a:t>
            </a:r>
          </a:p>
          <a:p>
            <a:pPr marL="285750" indent="-285750">
              <a:buFont typeface="Arial" panose="020B0604020202020204" pitchFamily="34" charset="0"/>
              <a:buChar char="•"/>
            </a:pPr>
            <a:r>
              <a:rPr lang="en-US" dirty="0"/>
              <a:t>This only updates the arc costs for the existing state-transition graph for the exact dynamic program, does not change its structure.</a:t>
            </a:r>
          </a:p>
        </p:txBody>
      </p:sp>
      <p:pic>
        <p:nvPicPr>
          <p:cNvPr id="6" name="Picture 5" descr="A black and white math symbol&#10;&#10;AI-generated content may be incorrect.">
            <a:extLst>
              <a:ext uri="{FF2B5EF4-FFF2-40B4-BE49-F238E27FC236}">
                <a16:creationId xmlns:a16="http://schemas.microsoft.com/office/drawing/2014/main" id="{CABAAA1B-B650-8677-38FB-60675CE6454D}"/>
              </a:ext>
            </a:extLst>
          </p:cNvPr>
          <p:cNvPicPr>
            <a:picLocks noChangeAspect="1"/>
          </p:cNvPicPr>
          <p:nvPr/>
        </p:nvPicPr>
        <p:blipFill>
          <a:blip r:embed="rId2"/>
          <a:stretch>
            <a:fillRect/>
          </a:stretch>
        </p:blipFill>
        <p:spPr>
          <a:xfrm>
            <a:off x="4076700" y="3443025"/>
            <a:ext cx="3636992" cy="814094"/>
          </a:xfrm>
          <a:prstGeom prst="rect">
            <a:avLst/>
          </a:prstGeom>
        </p:spPr>
      </p:pic>
      <p:pic>
        <p:nvPicPr>
          <p:cNvPr id="7" name="Picture 6" descr="A diagram of a network&#10;&#10;AI-generated content may be incorrect.">
            <a:extLst>
              <a:ext uri="{FF2B5EF4-FFF2-40B4-BE49-F238E27FC236}">
                <a16:creationId xmlns:a16="http://schemas.microsoft.com/office/drawing/2014/main" id="{F789AEC5-F8E6-A1A9-997E-0F5C636B6ABB}"/>
              </a:ext>
            </a:extLst>
          </p:cNvPr>
          <p:cNvPicPr>
            <a:picLocks noChangeAspect="1"/>
          </p:cNvPicPr>
          <p:nvPr/>
        </p:nvPicPr>
        <p:blipFill>
          <a:blip r:embed="rId3"/>
          <a:srcRect t="3717"/>
          <a:stretch/>
        </p:blipFill>
        <p:spPr>
          <a:xfrm>
            <a:off x="1131563" y="3173366"/>
            <a:ext cx="2506300" cy="1556875"/>
          </a:xfrm>
          <a:prstGeom prst="rect">
            <a:avLst/>
          </a:prstGeom>
        </p:spPr>
      </p:pic>
    </p:spTree>
    <p:extLst>
      <p:ext uri="{BB962C8B-B14F-4D97-AF65-F5344CB8AC3E}">
        <p14:creationId xmlns:p14="http://schemas.microsoft.com/office/powerpoint/2010/main" val="902996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89261-1CFB-7342-E9EB-89854763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C2E36-B475-33D5-2309-D2723B620909}"/>
              </a:ext>
            </a:extLst>
          </p:cNvPr>
          <p:cNvSpPr>
            <a:spLocks noGrp="1"/>
          </p:cNvSpPr>
          <p:nvPr>
            <p:ph type="title"/>
          </p:nvPr>
        </p:nvSpPr>
        <p:spPr/>
        <p:txBody>
          <a:bodyPr>
            <a:normAutofit/>
          </a:bodyPr>
          <a:lstStyle/>
          <a:p>
            <a:r>
              <a:rPr lang="en-US" dirty="0"/>
              <a:t>Formal Results</a:t>
            </a:r>
          </a:p>
        </p:txBody>
      </p:sp>
      <p:sp>
        <p:nvSpPr>
          <p:cNvPr id="3" name="Rectangle 2">
            <a:extLst>
              <a:ext uri="{FF2B5EF4-FFF2-40B4-BE49-F238E27FC236}">
                <a16:creationId xmlns:a16="http://schemas.microsoft.com/office/drawing/2014/main" id="{7FDC2E80-AB78-4AD5-515C-EC621839FD26}"/>
              </a:ext>
            </a:extLst>
          </p:cNvPr>
          <p:cNvSpPr/>
          <p:nvPr/>
        </p:nvSpPr>
        <p:spPr>
          <a:xfrm>
            <a:off x="457207" y="1063229"/>
            <a:ext cx="8229593" cy="2862322"/>
          </a:xfrm>
          <a:prstGeom prst="rect">
            <a:avLst/>
          </a:prstGeom>
        </p:spPr>
        <p:txBody>
          <a:bodyPr wrap="square">
            <a:spAutoFit/>
          </a:bodyPr>
          <a:lstStyle/>
          <a:p>
            <a:r>
              <a:rPr lang="en-US" dirty="0">
                <a:solidFill>
                  <a:srgbClr val="0000FF"/>
                </a:solidFill>
              </a:rPr>
              <a:t>The Refinement Algorithm Produces a Cutting Plane in the Arc Flow Formulation that is Equivalent to the Cutting Plane in the Path Flow Formulation:</a:t>
            </a:r>
          </a:p>
          <a:p>
            <a:endParaRPr lang="en-US" dirty="0">
              <a:solidFill>
                <a:srgbClr val="0000FF"/>
              </a:solidFill>
            </a:endParaRPr>
          </a:p>
          <a:p>
            <a:endParaRPr lang="en-US" dirty="0">
              <a:solidFill>
                <a:srgbClr val="0000FF"/>
              </a:solidFill>
            </a:endParaRPr>
          </a:p>
          <a:p>
            <a:endParaRPr lang="en-US" dirty="0">
              <a:solidFill>
                <a:srgbClr val="0000FF"/>
              </a:solidFill>
            </a:endParaRPr>
          </a:p>
          <a:p>
            <a:r>
              <a:rPr lang="en-US" dirty="0">
                <a:solidFill>
                  <a:srgbClr val="0000FF"/>
                </a:solidFill>
              </a:rPr>
              <a:t>The Refinement Algorithm has Bounded Impact on Size of the Arc Flow Formulation:</a:t>
            </a:r>
          </a:p>
          <a:p>
            <a:endParaRPr lang="en-US" dirty="0">
              <a:solidFill>
                <a:srgbClr val="0000FF"/>
              </a:solidFill>
            </a:endParaRPr>
          </a:p>
          <a:p>
            <a:endParaRPr lang="en-US" dirty="0">
              <a:solidFill>
                <a:srgbClr val="0000FF"/>
              </a:solidFill>
            </a:endParaRPr>
          </a:p>
          <a:p>
            <a:endParaRPr lang="en-US" dirty="0">
              <a:solidFill>
                <a:srgbClr val="0000FF"/>
              </a:solidFill>
            </a:endParaRPr>
          </a:p>
          <a:p>
            <a:r>
              <a:rPr lang="en-US" dirty="0">
                <a:solidFill>
                  <a:srgbClr val="0000FF"/>
                </a:solidFill>
              </a:rPr>
              <a:t>The Cost Function for the Subset-Row Inequalities is Correct:</a:t>
            </a:r>
            <a:endParaRPr lang="en-US" dirty="0"/>
          </a:p>
        </p:txBody>
      </p:sp>
      <p:pic>
        <p:nvPicPr>
          <p:cNvPr id="10" name="Picture 9">
            <a:extLst>
              <a:ext uri="{FF2B5EF4-FFF2-40B4-BE49-F238E27FC236}">
                <a16:creationId xmlns:a16="http://schemas.microsoft.com/office/drawing/2014/main" id="{7686FBFA-EB0F-2D75-3C8A-FB942E47B9C6}"/>
              </a:ext>
            </a:extLst>
          </p:cNvPr>
          <p:cNvPicPr>
            <a:picLocks noChangeAspect="1"/>
          </p:cNvPicPr>
          <p:nvPr/>
        </p:nvPicPr>
        <p:blipFill>
          <a:blip r:embed="rId2"/>
          <a:stretch>
            <a:fillRect/>
          </a:stretch>
        </p:blipFill>
        <p:spPr>
          <a:xfrm>
            <a:off x="495937" y="4070837"/>
            <a:ext cx="4397375" cy="395579"/>
          </a:xfrm>
          <a:prstGeom prst="rect">
            <a:avLst/>
          </a:prstGeom>
        </p:spPr>
      </p:pic>
      <p:pic>
        <p:nvPicPr>
          <p:cNvPr id="5" name="Picture 4">
            <a:extLst>
              <a:ext uri="{FF2B5EF4-FFF2-40B4-BE49-F238E27FC236}">
                <a16:creationId xmlns:a16="http://schemas.microsoft.com/office/drawing/2014/main" id="{2CD17673-15D3-6A1A-8498-47D1E260DE6B}"/>
              </a:ext>
            </a:extLst>
          </p:cNvPr>
          <p:cNvPicPr>
            <a:picLocks noChangeAspect="1"/>
          </p:cNvPicPr>
          <p:nvPr/>
        </p:nvPicPr>
        <p:blipFill>
          <a:blip r:embed="rId3"/>
          <a:stretch>
            <a:fillRect/>
          </a:stretch>
        </p:blipFill>
        <p:spPr>
          <a:xfrm>
            <a:off x="495937" y="1859602"/>
            <a:ext cx="6915150" cy="423192"/>
          </a:xfrm>
          <a:prstGeom prst="rect">
            <a:avLst/>
          </a:prstGeom>
        </p:spPr>
      </p:pic>
      <p:pic>
        <p:nvPicPr>
          <p:cNvPr id="9" name="Picture 8">
            <a:extLst>
              <a:ext uri="{FF2B5EF4-FFF2-40B4-BE49-F238E27FC236}">
                <a16:creationId xmlns:a16="http://schemas.microsoft.com/office/drawing/2014/main" id="{6306AC0F-45E4-FFE6-DDBC-C46C52D4779B}"/>
              </a:ext>
            </a:extLst>
          </p:cNvPr>
          <p:cNvPicPr>
            <a:picLocks noChangeAspect="1"/>
          </p:cNvPicPr>
          <p:nvPr/>
        </p:nvPicPr>
        <p:blipFill>
          <a:blip r:embed="rId4"/>
          <a:stretch>
            <a:fillRect/>
          </a:stretch>
        </p:blipFill>
        <p:spPr>
          <a:xfrm>
            <a:off x="495937" y="2789592"/>
            <a:ext cx="8190856" cy="632769"/>
          </a:xfrm>
          <a:prstGeom prst="rect">
            <a:avLst/>
          </a:prstGeom>
        </p:spPr>
      </p:pic>
    </p:spTree>
    <p:extLst>
      <p:ext uri="{BB962C8B-B14F-4D97-AF65-F5344CB8AC3E}">
        <p14:creationId xmlns:p14="http://schemas.microsoft.com/office/powerpoint/2010/main" val="2319798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73F49-6561-DD7F-2531-51C390650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E2C1E-6785-4C65-A9B6-1AA377ECCC01}"/>
              </a:ext>
            </a:extLst>
          </p:cNvPr>
          <p:cNvSpPr>
            <a:spLocks noGrp="1"/>
          </p:cNvSpPr>
          <p:nvPr>
            <p:ph type="title"/>
          </p:nvPr>
        </p:nvSpPr>
        <p:spPr/>
        <p:txBody>
          <a:bodyPr>
            <a:normAutofit/>
          </a:bodyPr>
          <a:lstStyle/>
          <a:p>
            <a:r>
              <a:rPr lang="en-US" dirty="0"/>
              <a:t>Experimental Results</a:t>
            </a:r>
          </a:p>
        </p:txBody>
      </p:sp>
      <p:pic>
        <p:nvPicPr>
          <p:cNvPr id="4" name="Picture 3" descr="A table of numbers with numbers&#10;&#10;AI-generated content may be incorrect.">
            <a:extLst>
              <a:ext uri="{FF2B5EF4-FFF2-40B4-BE49-F238E27FC236}">
                <a16:creationId xmlns:a16="http://schemas.microsoft.com/office/drawing/2014/main" id="{146B39C6-B225-2817-05E6-E3407208A4DA}"/>
              </a:ext>
            </a:extLst>
          </p:cNvPr>
          <p:cNvPicPr>
            <a:picLocks noChangeAspect="1"/>
          </p:cNvPicPr>
          <p:nvPr/>
        </p:nvPicPr>
        <p:blipFill>
          <a:blip r:embed="rId2"/>
          <a:srcRect b="49235"/>
          <a:stretch/>
        </p:blipFill>
        <p:spPr>
          <a:xfrm>
            <a:off x="2185765" y="1986559"/>
            <a:ext cx="4751262" cy="2642591"/>
          </a:xfrm>
          <a:prstGeom prst="rect">
            <a:avLst/>
          </a:prstGeom>
        </p:spPr>
      </p:pic>
      <p:sp>
        <p:nvSpPr>
          <p:cNvPr id="3" name="Rectangle 2">
            <a:extLst>
              <a:ext uri="{FF2B5EF4-FFF2-40B4-BE49-F238E27FC236}">
                <a16:creationId xmlns:a16="http://schemas.microsoft.com/office/drawing/2014/main" id="{F3152AA5-E19F-DF5F-CCE5-FA37E4F7C57F}"/>
              </a:ext>
            </a:extLst>
          </p:cNvPr>
          <p:cNvSpPr/>
          <p:nvPr/>
        </p:nvSpPr>
        <p:spPr>
          <a:xfrm>
            <a:off x="457207" y="1063229"/>
            <a:ext cx="8229593" cy="923330"/>
          </a:xfrm>
          <a:prstGeom prst="rect">
            <a:avLst/>
          </a:prstGeom>
        </p:spPr>
        <p:txBody>
          <a:bodyPr wrap="square">
            <a:spAutoFit/>
          </a:bodyPr>
          <a:lstStyle/>
          <a:p>
            <a:r>
              <a:rPr lang="en-US" dirty="0">
                <a:solidFill>
                  <a:srgbClr val="0000FF"/>
                </a:solidFill>
              </a:rPr>
              <a:t>Performance of Subset-Row Inequalities in Column Elimination:</a:t>
            </a:r>
            <a:endParaRPr lang="en-US" dirty="0"/>
          </a:p>
          <a:p>
            <a:pPr marL="285750" indent="-285750">
              <a:buFont typeface="Arial" panose="020B0604020202020204" pitchFamily="34" charset="0"/>
              <a:buChar char="•"/>
            </a:pPr>
            <a:r>
              <a:rPr lang="en-US" dirty="0"/>
              <a:t>The subset-row inequalities improve the linear programming relaxation of the arc flow model for many instances.</a:t>
            </a:r>
          </a:p>
        </p:txBody>
      </p:sp>
    </p:spTree>
    <p:extLst>
      <p:ext uri="{BB962C8B-B14F-4D97-AF65-F5344CB8AC3E}">
        <p14:creationId xmlns:p14="http://schemas.microsoft.com/office/powerpoint/2010/main" val="1585429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A72A9-FCF8-5ABF-FA24-552264F92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0B78F-996E-5B17-114E-5F0D80988D56}"/>
              </a:ext>
            </a:extLst>
          </p:cNvPr>
          <p:cNvSpPr>
            <a:spLocks noGrp="1"/>
          </p:cNvSpPr>
          <p:nvPr>
            <p:ph type="title"/>
          </p:nvPr>
        </p:nvSpPr>
        <p:spPr/>
        <p:txBody>
          <a:bodyPr>
            <a:normAutofit/>
          </a:bodyPr>
          <a:lstStyle/>
          <a:p>
            <a:r>
              <a:rPr lang="en-US" dirty="0"/>
              <a:t>Outline Part II</a:t>
            </a:r>
          </a:p>
        </p:txBody>
      </p:sp>
      <p:sp>
        <p:nvSpPr>
          <p:cNvPr id="9" name="TextBox 8">
            <a:extLst>
              <a:ext uri="{FF2B5EF4-FFF2-40B4-BE49-F238E27FC236}">
                <a16:creationId xmlns:a16="http://schemas.microsoft.com/office/drawing/2014/main" id="{B3BC779F-23F6-0819-8C7E-90173F8CE153}"/>
              </a:ext>
            </a:extLst>
          </p:cNvPr>
          <p:cNvSpPr txBox="1"/>
          <p:nvPr/>
        </p:nvSpPr>
        <p:spPr>
          <a:xfrm>
            <a:off x="457200" y="1099416"/>
            <a:ext cx="8229600" cy="3416320"/>
          </a:xfrm>
          <a:prstGeom prst="rect">
            <a:avLst/>
          </a:prstGeom>
          <a:noFill/>
        </p:spPr>
        <p:txBody>
          <a:bodyPr wrap="square" rtlCol="0">
            <a:spAutoFit/>
          </a:bodyPr>
          <a:lstStyle/>
          <a:p>
            <a:r>
              <a:rPr lang="en-US" dirty="0">
                <a:solidFill>
                  <a:srgbClr val="0000FF"/>
                </a:solidFill>
              </a:rPr>
              <a:t>Chapter 5</a:t>
            </a:r>
          </a:p>
          <a:p>
            <a:pPr marL="285750" indent="-285750">
              <a:buFontTx/>
              <a:buChar char="-"/>
            </a:pPr>
            <a:r>
              <a:rPr lang="en-US" dirty="0"/>
              <a:t>Primal Heuristics for Arc Flow Formulations</a:t>
            </a:r>
          </a:p>
          <a:p>
            <a:endParaRPr lang="en-US" dirty="0"/>
          </a:p>
          <a:p>
            <a:r>
              <a:rPr lang="en-US" dirty="0">
                <a:solidFill>
                  <a:srgbClr val="0000FF"/>
                </a:solidFill>
              </a:rPr>
              <a:t>Chapter 6</a:t>
            </a:r>
          </a:p>
          <a:p>
            <a:pPr marL="285750" indent="-285750">
              <a:buFontTx/>
              <a:buChar char="-"/>
            </a:pPr>
            <a:r>
              <a:rPr lang="en-US" dirty="0"/>
              <a:t>Cutting Planes for Arc Flow Formulations from Path Flow Formulations</a:t>
            </a:r>
          </a:p>
          <a:p>
            <a:pPr marL="285750" indent="-285750">
              <a:buFontTx/>
              <a:buChar char="-"/>
            </a:pPr>
            <a:endParaRPr lang="en-US" dirty="0"/>
          </a:p>
          <a:p>
            <a:r>
              <a:rPr lang="en-US" dirty="0">
                <a:solidFill>
                  <a:srgbClr val="0000FF"/>
                </a:solidFill>
              </a:rPr>
              <a:t>Chapter 7</a:t>
            </a:r>
          </a:p>
          <a:p>
            <a:pPr marL="285750" indent="-285750">
              <a:buFontTx/>
              <a:buChar char="-"/>
            </a:pPr>
            <a:r>
              <a:rPr lang="en-US" dirty="0"/>
              <a:t>Variable Ordering for Column Elimination: A Portfolio Approach</a:t>
            </a:r>
          </a:p>
          <a:p>
            <a:pPr marL="742950" lvl="1" indent="-285750">
              <a:buFontTx/>
              <a:buChar char="-"/>
            </a:pPr>
            <a:r>
              <a:rPr lang="en-US" dirty="0"/>
              <a:t>[K. &amp; van Hoeve </a:t>
            </a:r>
            <a:r>
              <a:rPr lang="en-US" i="1" dirty="0"/>
              <a:t>Constraints 2022</a:t>
            </a:r>
            <a:r>
              <a:rPr lang="en-US" dirty="0"/>
              <a:t>]</a:t>
            </a:r>
          </a:p>
          <a:p>
            <a:endParaRPr lang="en-US" dirty="0"/>
          </a:p>
          <a:p>
            <a:r>
              <a:rPr lang="en-US" dirty="0">
                <a:solidFill>
                  <a:srgbClr val="0000FF"/>
                </a:solidFill>
              </a:rPr>
              <a:t>Chapter 8</a:t>
            </a:r>
          </a:p>
          <a:p>
            <a:pPr marL="285750" indent="-285750">
              <a:buFontTx/>
              <a:buChar char="-"/>
            </a:pPr>
            <a:r>
              <a:rPr lang="en-US" dirty="0"/>
              <a:t>Conclusion</a:t>
            </a:r>
          </a:p>
        </p:txBody>
      </p:sp>
      <p:sp>
        <p:nvSpPr>
          <p:cNvPr id="3" name="Rectangle 2">
            <a:extLst>
              <a:ext uri="{FF2B5EF4-FFF2-40B4-BE49-F238E27FC236}">
                <a16:creationId xmlns:a16="http://schemas.microsoft.com/office/drawing/2014/main" id="{D3FEBB1D-4457-DB7B-BC27-BC1E22770B37}"/>
              </a:ext>
            </a:extLst>
          </p:cNvPr>
          <p:cNvSpPr/>
          <p:nvPr/>
        </p:nvSpPr>
        <p:spPr>
          <a:xfrm>
            <a:off x="457200" y="2751305"/>
            <a:ext cx="7734300" cy="99202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5732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F1578-3EC8-6ED7-0E81-464E7BCFC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5998E-6624-A531-78FD-D2CC21BBD30E}"/>
              </a:ext>
            </a:extLst>
          </p:cNvPr>
          <p:cNvSpPr>
            <a:spLocks noGrp="1"/>
          </p:cNvSpPr>
          <p:nvPr>
            <p:ph type="title"/>
          </p:nvPr>
        </p:nvSpPr>
        <p:spPr/>
        <p:txBody>
          <a:bodyPr>
            <a:normAutofit/>
          </a:bodyPr>
          <a:lstStyle/>
          <a:p>
            <a:r>
              <a:rPr lang="en-US" dirty="0"/>
              <a:t>Motivation</a:t>
            </a:r>
          </a:p>
        </p:txBody>
      </p:sp>
      <p:pic>
        <p:nvPicPr>
          <p:cNvPr id="4" name="Picture 3" descr="A diagram of a path order&#10;&#10;AI-generated content may be incorrect.">
            <a:extLst>
              <a:ext uri="{FF2B5EF4-FFF2-40B4-BE49-F238E27FC236}">
                <a16:creationId xmlns:a16="http://schemas.microsoft.com/office/drawing/2014/main" id="{A22E0345-9B04-D3B5-E55F-116952807676}"/>
              </a:ext>
            </a:extLst>
          </p:cNvPr>
          <p:cNvPicPr>
            <a:picLocks noChangeAspect="1"/>
          </p:cNvPicPr>
          <p:nvPr/>
        </p:nvPicPr>
        <p:blipFill>
          <a:blip r:embed="rId2"/>
          <a:stretch>
            <a:fillRect/>
          </a:stretch>
        </p:blipFill>
        <p:spPr>
          <a:xfrm>
            <a:off x="2774577" y="2263558"/>
            <a:ext cx="3121398" cy="2470846"/>
          </a:xfrm>
          <a:prstGeom prst="rect">
            <a:avLst/>
          </a:prstGeom>
        </p:spPr>
      </p:pic>
      <p:sp>
        <p:nvSpPr>
          <p:cNvPr id="5" name="Rectangle 4">
            <a:extLst>
              <a:ext uri="{FF2B5EF4-FFF2-40B4-BE49-F238E27FC236}">
                <a16:creationId xmlns:a16="http://schemas.microsoft.com/office/drawing/2014/main" id="{46405BAA-6956-BEEF-5FE8-B9E25AD1ADD2}"/>
              </a:ext>
            </a:extLst>
          </p:cNvPr>
          <p:cNvSpPr/>
          <p:nvPr/>
        </p:nvSpPr>
        <p:spPr>
          <a:xfrm>
            <a:off x="457207" y="1063229"/>
            <a:ext cx="8229593" cy="1200329"/>
          </a:xfrm>
          <a:prstGeom prst="rect">
            <a:avLst/>
          </a:prstGeom>
        </p:spPr>
        <p:txBody>
          <a:bodyPr wrap="square">
            <a:spAutoFit/>
          </a:bodyPr>
          <a:lstStyle/>
          <a:p>
            <a:r>
              <a:rPr lang="en-US" dirty="0">
                <a:solidFill>
                  <a:srgbClr val="0000FF"/>
                </a:solidFill>
              </a:rPr>
              <a:t>Variable Ordering Affects the Performance of Column Elimination in [van Hoeve 2020].</a:t>
            </a:r>
          </a:p>
          <a:p>
            <a:pPr marL="285750" indent="-285750">
              <a:buFont typeface="Arial" panose="020B0604020202020204" pitchFamily="34" charset="0"/>
              <a:buChar char="•"/>
            </a:pPr>
            <a:r>
              <a:rPr lang="en-US" dirty="0"/>
              <a:t>A </a:t>
            </a:r>
            <a:r>
              <a:rPr lang="en-US" i="1" dirty="0"/>
              <a:t>decision diagram </a:t>
            </a:r>
            <a:r>
              <a:rPr lang="en-US" dirty="0"/>
              <a:t>is a layered graph that represents a set of solutions.</a:t>
            </a:r>
            <a:endParaRPr lang="en-US" i="1" dirty="0"/>
          </a:p>
          <a:p>
            <a:pPr marL="285750" indent="-285750">
              <a:buFont typeface="Arial" panose="020B0604020202020204" pitchFamily="34" charset="0"/>
              <a:buChar char="•"/>
            </a:pPr>
            <a:r>
              <a:rPr lang="en-US" dirty="0"/>
              <a:t>A </a:t>
            </a:r>
            <a:r>
              <a:rPr lang="en-US" i="1" dirty="0"/>
              <a:t>variable ordering </a:t>
            </a:r>
            <a:r>
              <a:rPr lang="en-US" dirty="0"/>
              <a:t>is an assignment of variables to layers of a decision diagram.</a:t>
            </a:r>
            <a:endParaRPr lang="en-US" i="1" dirty="0"/>
          </a:p>
          <a:p>
            <a:pPr marL="285750" indent="-285750">
              <a:buFont typeface="Arial" panose="020B0604020202020204" pitchFamily="34" charset="0"/>
              <a:buChar char="•"/>
            </a:pPr>
            <a:r>
              <a:rPr lang="en-US" dirty="0"/>
              <a:t>The variable ordering affects the size of a decision diagram.</a:t>
            </a:r>
          </a:p>
        </p:txBody>
      </p:sp>
    </p:spTree>
    <p:extLst>
      <p:ext uri="{BB962C8B-B14F-4D97-AF65-F5344CB8AC3E}">
        <p14:creationId xmlns:p14="http://schemas.microsoft.com/office/powerpoint/2010/main" val="168482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40D55-E631-1476-9212-9A1AF6C1B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9C278-1F94-6677-6504-3783D227FD0F}"/>
              </a:ext>
            </a:extLst>
          </p:cNvPr>
          <p:cNvSpPr>
            <a:spLocks noGrp="1"/>
          </p:cNvSpPr>
          <p:nvPr>
            <p:ph type="title"/>
          </p:nvPr>
        </p:nvSpPr>
        <p:spPr/>
        <p:txBody>
          <a:bodyPr>
            <a:normAutofit/>
          </a:bodyPr>
          <a:lstStyle/>
          <a:p>
            <a:r>
              <a:rPr lang="en-US" dirty="0"/>
              <a:t>Background</a:t>
            </a:r>
          </a:p>
        </p:txBody>
      </p:sp>
      <p:sp>
        <p:nvSpPr>
          <p:cNvPr id="9" name="TextBox 8">
            <a:extLst>
              <a:ext uri="{FF2B5EF4-FFF2-40B4-BE49-F238E27FC236}">
                <a16:creationId xmlns:a16="http://schemas.microsoft.com/office/drawing/2014/main" id="{14035B46-2E78-A5E2-009D-00A6009D1FBF}"/>
              </a:ext>
            </a:extLst>
          </p:cNvPr>
          <p:cNvSpPr txBox="1"/>
          <p:nvPr/>
        </p:nvSpPr>
        <p:spPr>
          <a:xfrm>
            <a:off x="457200" y="1099416"/>
            <a:ext cx="8229600" cy="2031325"/>
          </a:xfrm>
          <a:prstGeom prst="rect">
            <a:avLst/>
          </a:prstGeom>
          <a:noFill/>
        </p:spPr>
        <p:txBody>
          <a:bodyPr wrap="square" rtlCol="0">
            <a:spAutoFit/>
          </a:bodyPr>
          <a:lstStyle/>
          <a:p>
            <a:r>
              <a:rPr lang="en-US" dirty="0"/>
              <a:t>Column elimination builds on three foundational optimization models.</a:t>
            </a:r>
          </a:p>
          <a:p>
            <a:endParaRPr lang="en-US" dirty="0"/>
          </a:p>
          <a:p>
            <a:pPr marL="342900" indent="-342900">
              <a:buFont typeface="+mj-lt"/>
              <a:buAutoNum type="arabicPeriod"/>
            </a:pPr>
            <a:r>
              <a:rPr lang="en-US" dirty="0">
                <a:solidFill>
                  <a:srgbClr val="0000FF"/>
                </a:solidFill>
              </a:rPr>
              <a:t>Dynamic programming</a:t>
            </a:r>
          </a:p>
          <a:p>
            <a:pPr marL="342900" indent="-342900">
              <a:buFont typeface="+mj-lt"/>
              <a:buAutoNum type="arabicPeriod"/>
            </a:pPr>
            <a:endParaRPr lang="en-US" dirty="0"/>
          </a:p>
          <a:p>
            <a:pPr marL="342900" indent="-342900">
              <a:buFont typeface="+mj-lt"/>
              <a:buAutoNum type="arabicPeriod"/>
            </a:pPr>
            <a:r>
              <a:rPr lang="en-US" dirty="0">
                <a:solidFill>
                  <a:srgbClr val="0000FF"/>
                </a:solidFill>
              </a:rPr>
              <a:t>Integer linear programming</a:t>
            </a:r>
          </a:p>
          <a:p>
            <a:pPr marL="342900" indent="-342900">
              <a:buFont typeface="+mj-lt"/>
              <a:buAutoNum type="arabicPeriod"/>
            </a:pPr>
            <a:endParaRPr lang="en-US" dirty="0"/>
          </a:p>
          <a:p>
            <a:pPr marL="342900" indent="-342900">
              <a:buFont typeface="+mj-lt"/>
              <a:buAutoNum type="arabicPeriod"/>
            </a:pPr>
            <a:r>
              <a:rPr lang="en-US" dirty="0">
                <a:solidFill>
                  <a:srgbClr val="0000FF"/>
                </a:solidFill>
              </a:rPr>
              <a:t>Decision diagrams</a:t>
            </a:r>
            <a:endParaRPr lang="en-US" dirty="0"/>
          </a:p>
        </p:txBody>
      </p:sp>
      <p:sp>
        <p:nvSpPr>
          <p:cNvPr id="3" name="TextBox 2">
            <a:extLst>
              <a:ext uri="{FF2B5EF4-FFF2-40B4-BE49-F238E27FC236}">
                <a16:creationId xmlns:a16="http://schemas.microsoft.com/office/drawing/2014/main" id="{15180414-241B-526B-E3AC-25DB39FD6B3F}"/>
              </a:ext>
            </a:extLst>
          </p:cNvPr>
          <p:cNvSpPr txBox="1"/>
          <p:nvPr/>
        </p:nvSpPr>
        <p:spPr>
          <a:xfrm>
            <a:off x="4857751" y="4481715"/>
            <a:ext cx="3962400" cy="369332"/>
          </a:xfrm>
          <a:prstGeom prst="rect">
            <a:avLst/>
          </a:prstGeom>
          <a:noFill/>
        </p:spPr>
        <p:txBody>
          <a:bodyPr wrap="square" rtlCol="0">
            <a:spAutoFit/>
          </a:bodyPr>
          <a:lstStyle/>
          <a:p>
            <a:r>
              <a:rPr lang="en-US" dirty="0"/>
              <a:t>[Bellman 1957, Dantzig 1955, Lee 1959]</a:t>
            </a:r>
          </a:p>
        </p:txBody>
      </p:sp>
    </p:spTree>
    <p:extLst>
      <p:ext uri="{BB962C8B-B14F-4D97-AF65-F5344CB8AC3E}">
        <p14:creationId xmlns:p14="http://schemas.microsoft.com/office/powerpoint/2010/main" val="3877195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640B5-04E0-97A6-A89E-12BA9C5D6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E8754-AB8A-18B7-12BF-23D2B55F2064}"/>
              </a:ext>
            </a:extLst>
          </p:cNvPr>
          <p:cNvSpPr>
            <a:spLocks noGrp="1"/>
          </p:cNvSpPr>
          <p:nvPr>
            <p:ph type="title"/>
          </p:nvPr>
        </p:nvSpPr>
        <p:spPr/>
        <p:txBody>
          <a:bodyPr>
            <a:normAutofit/>
          </a:bodyPr>
          <a:lstStyle/>
          <a:p>
            <a:r>
              <a:rPr lang="en-US" dirty="0"/>
              <a:t>Portfolio of Variable Orderings</a:t>
            </a:r>
          </a:p>
        </p:txBody>
      </p:sp>
      <p:sp>
        <p:nvSpPr>
          <p:cNvPr id="5" name="Rectangle 4">
            <a:extLst>
              <a:ext uri="{FF2B5EF4-FFF2-40B4-BE49-F238E27FC236}">
                <a16:creationId xmlns:a16="http://schemas.microsoft.com/office/drawing/2014/main" id="{D12391AB-9ABC-B4F4-5038-0115DD4A273E}"/>
              </a:ext>
            </a:extLst>
          </p:cNvPr>
          <p:cNvSpPr/>
          <p:nvPr/>
        </p:nvSpPr>
        <p:spPr>
          <a:xfrm>
            <a:off x="457207" y="1063229"/>
            <a:ext cx="8229593" cy="1754326"/>
          </a:xfrm>
          <a:prstGeom prst="rect">
            <a:avLst/>
          </a:prstGeom>
        </p:spPr>
        <p:txBody>
          <a:bodyPr wrap="square">
            <a:spAutoFit/>
          </a:bodyPr>
          <a:lstStyle/>
          <a:p>
            <a:r>
              <a:rPr lang="en-US" dirty="0">
                <a:solidFill>
                  <a:srgbClr val="0000FF"/>
                </a:solidFill>
              </a:rPr>
              <a:t>A Portfolio of Variable Orderings can Outperform a Single Variable Ordering:</a:t>
            </a:r>
          </a:p>
          <a:p>
            <a:pPr marL="285750" indent="-285750">
              <a:buFont typeface="Arial" panose="020B0604020202020204" pitchFamily="34" charset="0"/>
              <a:buChar char="•"/>
            </a:pPr>
            <a:r>
              <a:rPr lang="en-US" dirty="0"/>
              <a:t>No single variable ordering dominates others.</a:t>
            </a:r>
          </a:p>
          <a:p>
            <a:pPr marL="285750" indent="-285750">
              <a:buFont typeface="Arial" panose="020B0604020202020204" pitchFamily="34" charset="0"/>
              <a:buChar char="•"/>
            </a:pPr>
            <a:r>
              <a:rPr lang="en-US" dirty="0"/>
              <a:t>We consider different methods for allocating the runtime to the variable orderings.</a:t>
            </a:r>
          </a:p>
          <a:p>
            <a:pPr marL="285750" indent="-285750">
              <a:buFont typeface="Arial" panose="020B0604020202020204" pitchFamily="34" charset="0"/>
              <a:buChar char="•"/>
            </a:pPr>
            <a:r>
              <a:rPr lang="en-US" dirty="0"/>
              <a:t>This </a:t>
            </a:r>
            <a:r>
              <a:rPr lang="en-US" i="1" dirty="0"/>
              <a:t>dynamic variable ordering strategy </a:t>
            </a:r>
            <a:r>
              <a:rPr lang="en-US" dirty="0"/>
              <a:t>starts with uniform allocation and updates based on the performance of column elimination with each variable ordering.</a:t>
            </a:r>
          </a:p>
          <a:p>
            <a:pPr marL="285750" indent="-285750">
              <a:buFont typeface="Arial" panose="020B0604020202020204" pitchFamily="34" charset="0"/>
              <a:buChar char="•"/>
            </a:pPr>
            <a:endParaRPr lang="en-US" dirty="0"/>
          </a:p>
        </p:txBody>
      </p:sp>
      <p:pic>
        <p:nvPicPr>
          <p:cNvPr id="6" name="Picture 5" descr="A table with numbers and numbers&#10;&#10;AI-generated content may be incorrect.">
            <a:extLst>
              <a:ext uri="{FF2B5EF4-FFF2-40B4-BE49-F238E27FC236}">
                <a16:creationId xmlns:a16="http://schemas.microsoft.com/office/drawing/2014/main" id="{715EF6E7-8A18-9E65-555F-1D117AAEAAA7}"/>
              </a:ext>
            </a:extLst>
          </p:cNvPr>
          <p:cNvPicPr>
            <a:picLocks noChangeAspect="1"/>
          </p:cNvPicPr>
          <p:nvPr/>
        </p:nvPicPr>
        <p:blipFill>
          <a:blip r:embed="rId2"/>
          <a:stretch>
            <a:fillRect/>
          </a:stretch>
        </p:blipFill>
        <p:spPr>
          <a:xfrm>
            <a:off x="2109703" y="2603351"/>
            <a:ext cx="4757822" cy="2142908"/>
          </a:xfrm>
          <a:prstGeom prst="rect">
            <a:avLst/>
          </a:prstGeom>
        </p:spPr>
      </p:pic>
    </p:spTree>
    <p:extLst>
      <p:ext uri="{BB962C8B-B14F-4D97-AF65-F5344CB8AC3E}">
        <p14:creationId xmlns:p14="http://schemas.microsoft.com/office/powerpoint/2010/main" val="2458643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D1FA-DB4E-639A-6313-57B2BF234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EC261-9034-75A6-DDDB-62FECCBE258F}"/>
              </a:ext>
            </a:extLst>
          </p:cNvPr>
          <p:cNvSpPr>
            <a:spLocks noGrp="1"/>
          </p:cNvSpPr>
          <p:nvPr>
            <p:ph type="title"/>
          </p:nvPr>
        </p:nvSpPr>
        <p:spPr/>
        <p:txBody>
          <a:bodyPr>
            <a:normAutofit/>
          </a:bodyPr>
          <a:lstStyle/>
          <a:p>
            <a:r>
              <a:rPr lang="en-US" dirty="0"/>
              <a:t>Experimental Results</a:t>
            </a:r>
          </a:p>
        </p:txBody>
      </p:sp>
      <p:pic>
        <p:nvPicPr>
          <p:cNvPr id="4" name="Picture 3" descr="A table with numbers and a few words&#10;&#10;AI-generated content may be incorrect.">
            <a:extLst>
              <a:ext uri="{FF2B5EF4-FFF2-40B4-BE49-F238E27FC236}">
                <a16:creationId xmlns:a16="http://schemas.microsoft.com/office/drawing/2014/main" id="{0D7FA100-CA73-51F4-BD0E-6E2F13049354}"/>
              </a:ext>
            </a:extLst>
          </p:cNvPr>
          <p:cNvPicPr>
            <a:picLocks noChangeAspect="1"/>
          </p:cNvPicPr>
          <p:nvPr/>
        </p:nvPicPr>
        <p:blipFill>
          <a:blip r:embed="rId2"/>
          <a:srcRect t="1600"/>
          <a:stretch/>
        </p:blipFill>
        <p:spPr>
          <a:xfrm>
            <a:off x="1136072" y="2318944"/>
            <a:ext cx="6871855" cy="2131472"/>
          </a:xfrm>
          <a:prstGeom prst="rect">
            <a:avLst/>
          </a:prstGeom>
        </p:spPr>
      </p:pic>
      <p:sp>
        <p:nvSpPr>
          <p:cNvPr id="5" name="TextBox 4">
            <a:extLst>
              <a:ext uri="{FF2B5EF4-FFF2-40B4-BE49-F238E27FC236}">
                <a16:creationId xmlns:a16="http://schemas.microsoft.com/office/drawing/2014/main" id="{E70CA0C6-C6F1-E6E7-4C29-A6245BBDF051}"/>
              </a:ext>
            </a:extLst>
          </p:cNvPr>
          <p:cNvSpPr txBox="1"/>
          <p:nvPr/>
        </p:nvSpPr>
        <p:spPr>
          <a:xfrm>
            <a:off x="6848475" y="4505802"/>
            <a:ext cx="1914525" cy="369332"/>
          </a:xfrm>
          <a:prstGeom prst="rect">
            <a:avLst/>
          </a:prstGeom>
          <a:noFill/>
        </p:spPr>
        <p:txBody>
          <a:bodyPr wrap="square" rtlCol="0">
            <a:spAutoFit/>
          </a:bodyPr>
          <a:lstStyle/>
          <a:p>
            <a:r>
              <a:rPr lang="en-US" dirty="0"/>
              <a:t>[Held et al. 2012]</a:t>
            </a:r>
          </a:p>
        </p:txBody>
      </p:sp>
      <p:sp>
        <p:nvSpPr>
          <p:cNvPr id="6" name="Rectangle 5">
            <a:extLst>
              <a:ext uri="{FF2B5EF4-FFF2-40B4-BE49-F238E27FC236}">
                <a16:creationId xmlns:a16="http://schemas.microsoft.com/office/drawing/2014/main" id="{5326F7E4-4989-14D7-E121-25C6367C07E2}"/>
              </a:ext>
            </a:extLst>
          </p:cNvPr>
          <p:cNvSpPr/>
          <p:nvPr/>
        </p:nvSpPr>
        <p:spPr>
          <a:xfrm>
            <a:off x="457207" y="1063229"/>
            <a:ext cx="8229593" cy="1200329"/>
          </a:xfrm>
          <a:prstGeom prst="rect">
            <a:avLst/>
          </a:prstGeom>
        </p:spPr>
        <p:txBody>
          <a:bodyPr wrap="square">
            <a:spAutoFit/>
          </a:bodyPr>
          <a:lstStyle/>
          <a:p>
            <a:r>
              <a:rPr lang="en-US" dirty="0">
                <a:solidFill>
                  <a:srgbClr val="0000FF"/>
                </a:solidFill>
              </a:rPr>
              <a:t>A </a:t>
            </a:r>
            <a:r>
              <a:rPr lang="en-US" i="1" dirty="0">
                <a:solidFill>
                  <a:srgbClr val="0000FF"/>
                </a:solidFill>
              </a:rPr>
              <a:t>Dynamic Variable Ordering Strategy </a:t>
            </a:r>
            <a:r>
              <a:rPr lang="en-US" dirty="0">
                <a:solidFill>
                  <a:srgbClr val="0000FF"/>
                </a:solidFill>
              </a:rPr>
              <a:t>Performed Best for DIMACS instances:</a:t>
            </a:r>
          </a:p>
          <a:p>
            <a:pPr marL="285750" indent="-285750">
              <a:buFont typeface="Arial" panose="020B0604020202020204" pitchFamily="34" charset="0"/>
              <a:buChar char="•"/>
            </a:pPr>
            <a:r>
              <a:rPr lang="en-US" dirty="0"/>
              <a:t>On some instances, this strategy outperforms an oracle that chooses the single best strategy, because one variable ordering might find the best primal bound and another might find the best dual bound.</a:t>
            </a:r>
          </a:p>
        </p:txBody>
      </p:sp>
    </p:spTree>
    <p:extLst>
      <p:ext uri="{BB962C8B-B14F-4D97-AF65-F5344CB8AC3E}">
        <p14:creationId xmlns:p14="http://schemas.microsoft.com/office/powerpoint/2010/main" val="3649471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E1232-CF44-3AD8-B8F4-169D3ECF2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B8CD0-5BB7-BDA5-EFC6-6E379239CC26}"/>
              </a:ext>
            </a:extLst>
          </p:cNvPr>
          <p:cNvSpPr>
            <a:spLocks noGrp="1"/>
          </p:cNvSpPr>
          <p:nvPr>
            <p:ph type="title"/>
          </p:nvPr>
        </p:nvSpPr>
        <p:spPr/>
        <p:txBody>
          <a:bodyPr>
            <a:normAutofit/>
          </a:bodyPr>
          <a:lstStyle/>
          <a:p>
            <a:r>
              <a:rPr lang="en-US" dirty="0"/>
              <a:t>Outline Part II</a:t>
            </a:r>
          </a:p>
        </p:txBody>
      </p:sp>
      <p:sp>
        <p:nvSpPr>
          <p:cNvPr id="9" name="TextBox 8">
            <a:extLst>
              <a:ext uri="{FF2B5EF4-FFF2-40B4-BE49-F238E27FC236}">
                <a16:creationId xmlns:a16="http://schemas.microsoft.com/office/drawing/2014/main" id="{2FE3DE22-5522-AF3B-E26A-438E851F2BC3}"/>
              </a:ext>
            </a:extLst>
          </p:cNvPr>
          <p:cNvSpPr txBox="1"/>
          <p:nvPr/>
        </p:nvSpPr>
        <p:spPr>
          <a:xfrm>
            <a:off x="457200" y="1099416"/>
            <a:ext cx="8229600" cy="3416320"/>
          </a:xfrm>
          <a:prstGeom prst="rect">
            <a:avLst/>
          </a:prstGeom>
          <a:noFill/>
        </p:spPr>
        <p:txBody>
          <a:bodyPr wrap="square" rtlCol="0">
            <a:spAutoFit/>
          </a:bodyPr>
          <a:lstStyle/>
          <a:p>
            <a:r>
              <a:rPr lang="en-US" dirty="0">
                <a:solidFill>
                  <a:srgbClr val="0000FF"/>
                </a:solidFill>
              </a:rPr>
              <a:t>Chapter 5</a:t>
            </a:r>
          </a:p>
          <a:p>
            <a:pPr marL="285750" indent="-285750">
              <a:buFontTx/>
              <a:buChar char="-"/>
            </a:pPr>
            <a:r>
              <a:rPr lang="en-US" dirty="0"/>
              <a:t>Primal Heuristics for Arc Flow Formulations</a:t>
            </a:r>
          </a:p>
          <a:p>
            <a:endParaRPr lang="en-US" dirty="0"/>
          </a:p>
          <a:p>
            <a:r>
              <a:rPr lang="en-US" dirty="0">
                <a:solidFill>
                  <a:srgbClr val="0000FF"/>
                </a:solidFill>
              </a:rPr>
              <a:t>Chapter 6</a:t>
            </a:r>
          </a:p>
          <a:p>
            <a:pPr marL="285750" indent="-285750">
              <a:buFontTx/>
              <a:buChar char="-"/>
            </a:pPr>
            <a:r>
              <a:rPr lang="en-US" dirty="0"/>
              <a:t>Cutting Planes for Arc Flow Formulations from Path Flow Formulations</a:t>
            </a:r>
          </a:p>
          <a:p>
            <a:pPr marL="285750" indent="-285750">
              <a:buFontTx/>
              <a:buChar char="-"/>
            </a:pPr>
            <a:endParaRPr lang="en-US" dirty="0"/>
          </a:p>
          <a:p>
            <a:r>
              <a:rPr lang="en-US" dirty="0">
                <a:solidFill>
                  <a:srgbClr val="0000FF"/>
                </a:solidFill>
              </a:rPr>
              <a:t>Chapter 7</a:t>
            </a:r>
          </a:p>
          <a:p>
            <a:pPr marL="285750" indent="-285750">
              <a:buFontTx/>
              <a:buChar char="-"/>
            </a:pPr>
            <a:r>
              <a:rPr lang="en-US" dirty="0"/>
              <a:t>Variable Ordering for Column Elimination: A Portfolio Approach</a:t>
            </a:r>
          </a:p>
          <a:p>
            <a:pPr marL="742950" lvl="1" indent="-285750">
              <a:buFontTx/>
              <a:buChar char="-"/>
            </a:pPr>
            <a:r>
              <a:rPr lang="en-US" dirty="0"/>
              <a:t>[K. &amp; van Hoeve </a:t>
            </a:r>
            <a:r>
              <a:rPr lang="en-US" i="1" dirty="0"/>
              <a:t>Constraints 2022</a:t>
            </a:r>
            <a:r>
              <a:rPr lang="en-US" dirty="0"/>
              <a:t>]</a:t>
            </a:r>
          </a:p>
          <a:p>
            <a:pPr marL="285750" indent="-285750">
              <a:buFontTx/>
              <a:buChar char="-"/>
            </a:pPr>
            <a:endParaRPr lang="en-US" dirty="0"/>
          </a:p>
          <a:p>
            <a:r>
              <a:rPr lang="en-US" dirty="0">
                <a:solidFill>
                  <a:srgbClr val="0000FF"/>
                </a:solidFill>
              </a:rPr>
              <a:t>Chapter 8</a:t>
            </a:r>
          </a:p>
          <a:p>
            <a:pPr marL="285750" indent="-285750">
              <a:buFontTx/>
              <a:buChar char="-"/>
            </a:pPr>
            <a:r>
              <a:rPr lang="en-US" dirty="0"/>
              <a:t>Conclusion</a:t>
            </a:r>
          </a:p>
        </p:txBody>
      </p:sp>
      <p:sp>
        <p:nvSpPr>
          <p:cNvPr id="3" name="Rectangle 2">
            <a:extLst>
              <a:ext uri="{FF2B5EF4-FFF2-40B4-BE49-F238E27FC236}">
                <a16:creationId xmlns:a16="http://schemas.microsoft.com/office/drawing/2014/main" id="{6AE46D4E-28C5-0AF5-4DBE-CDDA49385F63}"/>
              </a:ext>
            </a:extLst>
          </p:cNvPr>
          <p:cNvSpPr/>
          <p:nvPr/>
        </p:nvSpPr>
        <p:spPr>
          <a:xfrm>
            <a:off x="457200" y="3863929"/>
            <a:ext cx="7734300" cy="75597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457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8CEFF-4EAD-A08D-0B89-6D943959E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7E705-1798-3328-AFED-15E4BC137EA4}"/>
              </a:ext>
            </a:extLst>
          </p:cNvPr>
          <p:cNvSpPr>
            <a:spLocks noGrp="1"/>
          </p:cNvSpPr>
          <p:nvPr>
            <p:ph type="title"/>
          </p:nvPr>
        </p:nvSpPr>
        <p:spPr/>
        <p:txBody>
          <a:bodyPr>
            <a:normAutofit/>
          </a:bodyPr>
          <a:lstStyle/>
          <a:p>
            <a:r>
              <a:rPr lang="en-US" dirty="0"/>
              <a:t>Conclusion</a:t>
            </a:r>
          </a:p>
        </p:txBody>
      </p:sp>
      <p:sp>
        <p:nvSpPr>
          <p:cNvPr id="3" name="Rectangle 2">
            <a:extLst>
              <a:ext uri="{FF2B5EF4-FFF2-40B4-BE49-F238E27FC236}">
                <a16:creationId xmlns:a16="http://schemas.microsoft.com/office/drawing/2014/main" id="{D708C8F2-4C94-6D8D-0F74-57A111766740}"/>
              </a:ext>
            </a:extLst>
          </p:cNvPr>
          <p:cNvSpPr/>
          <p:nvPr/>
        </p:nvSpPr>
        <p:spPr>
          <a:xfrm>
            <a:off x="457207" y="1063229"/>
            <a:ext cx="8229593" cy="3970318"/>
          </a:xfrm>
          <a:prstGeom prst="rect">
            <a:avLst/>
          </a:prstGeom>
        </p:spPr>
        <p:txBody>
          <a:bodyPr wrap="square">
            <a:spAutoFit/>
          </a:bodyPr>
          <a:lstStyle/>
          <a:p>
            <a:r>
              <a:rPr lang="en-US" dirty="0">
                <a:solidFill>
                  <a:srgbClr val="0000FF"/>
                </a:solidFill>
              </a:rPr>
              <a:t>Some thoughts:</a:t>
            </a:r>
            <a:endParaRPr lang="en-US" dirty="0"/>
          </a:p>
          <a:p>
            <a:pPr marL="285750" indent="-285750">
              <a:buFont typeface="Arial" panose="020B0604020202020204" pitchFamily="34" charset="0"/>
              <a:buChar char="•"/>
            </a:pPr>
            <a:r>
              <a:rPr lang="en-US" dirty="0"/>
              <a:t>When does column elimination work well?</a:t>
            </a:r>
          </a:p>
          <a:p>
            <a:pPr marL="742950" lvl="1" indent="-285750">
              <a:buFont typeface="Arial" panose="020B0604020202020204" pitchFamily="34" charset="0"/>
              <a:buChar char="•"/>
            </a:pPr>
            <a:r>
              <a:rPr lang="en-US" dirty="0"/>
              <a:t>For large-scale problems where an arc flow model over a relaxed dynamic program can have a similar optimal solution value to the exact arc flow model.</a:t>
            </a:r>
          </a:p>
          <a:p>
            <a:pPr marL="1200150" lvl="2" indent="-285750">
              <a:buFont typeface="Arial" panose="020B0604020202020204" pitchFamily="34" charset="0"/>
              <a:buChar char="•"/>
            </a:pPr>
            <a:r>
              <a:rPr lang="en-US" dirty="0"/>
              <a:t>Example – the vehicle routing problem with time windows has a capacity constraint and time constraints, but the properties of an instance might make one of these constraints </a:t>
            </a:r>
            <a:r>
              <a:rPr lang="en-US" i="1" dirty="0"/>
              <a:t>nearly</a:t>
            </a:r>
            <a:r>
              <a:rPr lang="en-US" dirty="0"/>
              <a:t> implicit.</a:t>
            </a:r>
          </a:p>
          <a:p>
            <a:pPr marL="742950" lvl="1" indent="-285750">
              <a:buFont typeface="Arial" panose="020B0604020202020204" pitchFamily="34" charset="0"/>
              <a:buChar char="•"/>
            </a:pPr>
            <a:r>
              <a:rPr lang="en-US" dirty="0"/>
              <a:t>For problems where relaxations are not often explored.</a:t>
            </a:r>
          </a:p>
          <a:p>
            <a:pPr marL="1200150" lvl="2" indent="-285750">
              <a:buFont typeface="Arial" panose="020B0604020202020204" pitchFamily="34" charset="0"/>
              <a:buChar char="•"/>
            </a:pPr>
            <a:r>
              <a:rPr lang="en-US" dirty="0"/>
              <a:t>Example – methods to solve the vertex coloring problem do not often consider relaxing the concept of an independent set.</a:t>
            </a:r>
          </a:p>
          <a:p>
            <a:pPr marL="742950" lvl="1" indent="-285750">
              <a:buFont typeface="Arial" panose="020B0604020202020204" pitchFamily="34" charset="0"/>
              <a:buChar char="•"/>
            </a:pPr>
            <a:r>
              <a:rPr lang="en-US" dirty="0"/>
              <a:t>When there is a small optimality gap between the linear programming relaxation and the integer program. Variable fixing can work well here.</a:t>
            </a:r>
          </a:p>
          <a:p>
            <a:pPr marL="1200150" lvl="2" indent="-285750">
              <a:buFont typeface="Arial" panose="020B0604020202020204" pitchFamily="34" charset="0"/>
              <a:buChar char="•"/>
            </a:pPr>
            <a:r>
              <a:rPr lang="en-US" dirty="0"/>
              <a:t>Example – some instances of large-scale vehicle routing problems.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40916719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BEF77-702B-38C0-B397-0C8AABE74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5D7B9-6F46-8439-6698-08AA0B999FD7}"/>
              </a:ext>
            </a:extLst>
          </p:cNvPr>
          <p:cNvSpPr>
            <a:spLocks noGrp="1"/>
          </p:cNvSpPr>
          <p:nvPr>
            <p:ph type="title"/>
          </p:nvPr>
        </p:nvSpPr>
        <p:spPr/>
        <p:txBody>
          <a:bodyPr>
            <a:normAutofit/>
          </a:bodyPr>
          <a:lstStyle/>
          <a:p>
            <a:r>
              <a:rPr lang="en-US" dirty="0"/>
              <a:t>Conclusion</a:t>
            </a:r>
          </a:p>
        </p:txBody>
      </p:sp>
      <p:sp>
        <p:nvSpPr>
          <p:cNvPr id="3" name="Rectangle 2">
            <a:extLst>
              <a:ext uri="{FF2B5EF4-FFF2-40B4-BE49-F238E27FC236}">
                <a16:creationId xmlns:a16="http://schemas.microsoft.com/office/drawing/2014/main" id="{D00FA31D-70CE-0793-9580-D642301D99F3}"/>
              </a:ext>
            </a:extLst>
          </p:cNvPr>
          <p:cNvSpPr/>
          <p:nvPr/>
        </p:nvSpPr>
        <p:spPr>
          <a:xfrm>
            <a:off x="457207" y="1063229"/>
            <a:ext cx="8229593" cy="1477328"/>
          </a:xfrm>
          <a:prstGeom prst="rect">
            <a:avLst/>
          </a:prstGeom>
        </p:spPr>
        <p:txBody>
          <a:bodyPr wrap="square">
            <a:spAutoFit/>
          </a:bodyPr>
          <a:lstStyle/>
          <a:p>
            <a:r>
              <a:rPr lang="en-US" dirty="0">
                <a:solidFill>
                  <a:srgbClr val="0000FF"/>
                </a:solidFill>
              </a:rPr>
              <a:t>Current collaborations:</a:t>
            </a:r>
            <a:endParaRPr lang="en-US" dirty="0"/>
          </a:p>
          <a:p>
            <a:pPr marL="285750" indent="-285750">
              <a:buFont typeface="Arial" panose="020B0604020202020204" pitchFamily="34" charset="0"/>
              <a:buChar char="•"/>
            </a:pPr>
            <a:r>
              <a:rPr lang="en-US" dirty="0"/>
              <a:t>Combining Column Generation and Column Elimination [</a:t>
            </a:r>
            <a:r>
              <a:rPr lang="en-US" dirty="0" err="1"/>
              <a:t>UWaterloo</a:t>
            </a:r>
            <a:r>
              <a:rPr lang="en-US" dirty="0"/>
              <a:t> CO]</a:t>
            </a:r>
          </a:p>
          <a:p>
            <a:pPr marL="285750" indent="-285750">
              <a:buFont typeface="Arial" panose="020B0604020202020204" pitchFamily="34" charset="0"/>
              <a:buChar char="•"/>
            </a:pPr>
            <a:r>
              <a:rPr lang="en-US" dirty="0"/>
              <a:t>Column Elimination for an Electric Vehicle Routing Problem [MIT ORC]</a:t>
            </a:r>
          </a:p>
          <a:p>
            <a:pPr marL="285750" indent="-285750">
              <a:buFont typeface="Arial" panose="020B0604020202020204" pitchFamily="34" charset="0"/>
              <a:buChar char="•"/>
            </a:pPr>
            <a:r>
              <a:rPr lang="en-US" dirty="0"/>
              <a:t>Column Elimination for a Multi-Resource Scheduling Problem [Bordeaux OR]</a:t>
            </a:r>
          </a:p>
          <a:p>
            <a:pPr marL="285750" indent="-285750">
              <a:buFont typeface="Arial" panose="020B0604020202020204" pitchFamily="34" charset="0"/>
              <a:buChar char="•"/>
            </a:pPr>
            <a:r>
              <a:rPr lang="en-US" dirty="0"/>
              <a:t>Combining Graph Master and Column Elimination [</a:t>
            </a:r>
            <a:r>
              <a:rPr lang="en-US" dirty="0" err="1"/>
              <a:t>Optym</a:t>
            </a:r>
            <a:r>
              <a:rPr lang="en-US" dirty="0"/>
              <a:t>]</a:t>
            </a:r>
          </a:p>
        </p:txBody>
      </p:sp>
      <p:sp>
        <p:nvSpPr>
          <p:cNvPr id="4" name="Rectangle 3">
            <a:extLst>
              <a:ext uri="{FF2B5EF4-FFF2-40B4-BE49-F238E27FC236}">
                <a16:creationId xmlns:a16="http://schemas.microsoft.com/office/drawing/2014/main" id="{B628EB71-8646-10F2-56C8-BFB131540151}"/>
              </a:ext>
            </a:extLst>
          </p:cNvPr>
          <p:cNvSpPr/>
          <p:nvPr/>
        </p:nvSpPr>
        <p:spPr>
          <a:xfrm>
            <a:off x="457207" y="2627948"/>
            <a:ext cx="8229593" cy="2197525"/>
          </a:xfrm>
          <a:prstGeom prst="rect">
            <a:avLst/>
          </a:prstGeom>
        </p:spPr>
        <p:txBody>
          <a:bodyPr wrap="square">
            <a:spAutoFit/>
          </a:bodyPr>
          <a:lstStyle/>
          <a:p>
            <a:r>
              <a:rPr lang="en-US" dirty="0">
                <a:solidFill>
                  <a:srgbClr val="0000FF"/>
                </a:solidFill>
              </a:rPr>
              <a:t>Future work:</a:t>
            </a:r>
            <a:endParaRPr lang="en-US" dirty="0"/>
          </a:p>
          <a:p>
            <a:pPr marL="285750" indent="-285750">
              <a:spcBef>
                <a:spcPct val="20000"/>
              </a:spcBef>
              <a:buFont typeface="Arial" panose="020B0604020202020204" pitchFamily="34" charset="0"/>
              <a:buChar char="•"/>
            </a:pPr>
            <a:r>
              <a:rPr lang="en-US" dirty="0"/>
              <a:t>What other forms of problems can column elimination solve? (non-homogeneous sequences, stochastic, etc.)</a:t>
            </a:r>
          </a:p>
          <a:p>
            <a:pPr marL="285750" indent="-285750">
              <a:spcBef>
                <a:spcPct val="20000"/>
              </a:spcBef>
              <a:buFont typeface="Arial" panose="020B0604020202020204" pitchFamily="34" charset="0"/>
              <a:buChar char="•"/>
            </a:pPr>
            <a:r>
              <a:rPr lang="en-US" dirty="0"/>
              <a:t>Can column elimination inspire a new way to solve integer programs?</a:t>
            </a:r>
          </a:p>
          <a:p>
            <a:pPr marL="285750" indent="-285750">
              <a:spcBef>
                <a:spcPct val="20000"/>
              </a:spcBef>
              <a:buFont typeface="Arial" panose="020B0604020202020204" pitchFamily="34" charset="0"/>
              <a:buChar char="•"/>
            </a:pPr>
            <a:r>
              <a:rPr lang="en-US" dirty="0"/>
              <a:t>How can the method be improved? (efficiency of the Lagrangean method, cuts in the Lagrangean method, better variable fixing, better initial relaxations, relaxing the cost functions, etc.)</a:t>
            </a:r>
          </a:p>
        </p:txBody>
      </p:sp>
    </p:spTree>
    <p:extLst>
      <p:ext uri="{BB962C8B-B14F-4D97-AF65-F5344CB8AC3E}">
        <p14:creationId xmlns:p14="http://schemas.microsoft.com/office/powerpoint/2010/main" val="15433196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C7A27-A680-C2E5-99ED-0DB03EB25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1F004-C212-4321-DCB7-CCCD71816338}"/>
              </a:ext>
            </a:extLst>
          </p:cNvPr>
          <p:cNvSpPr>
            <a:spLocks noGrp="1"/>
          </p:cNvSpPr>
          <p:nvPr>
            <p:ph type="title"/>
          </p:nvPr>
        </p:nvSpPr>
        <p:spPr/>
        <p:txBody>
          <a:bodyPr>
            <a:normAutofit/>
          </a:bodyPr>
          <a:lstStyle/>
          <a:p>
            <a:r>
              <a:rPr lang="en-US" dirty="0"/>
              <a:t>Thesis Committee</a:t>
            </a:r>
          </a:p>
        </p:txBody>
      </p:sp>
      <p:sp>
        <p:nvSpPr>
          <p:cNvPr id="9" name="TextBox 8">
            <a:extLst>
              <a:ext uri="{FF2B5EF4-FFF2-40B4-BE49-F238E27FC236}">
                <a16:creationId xmlns:a16="http://schemas.microsoft.com/office/drawing/2014/main" id="{EEDD324F-ABC1-286D-BB04-B452A5797C98}"/>
              </a:ext>
            </a:extLst>
          </p:cNvPr>
          <p:cNvSpPr txBox="1"/>
          <p:nvPr/>
        </p:nvSpPr>
        <p:spPr>
          <a:xfrm>
            <a:off x="457200" y="1063229"/>
            <a:ext cx="8229600" cy="646331"/>
          </a:xfrm>
          <a:prstGeom prst="rect">
            <a:avLst/>
          </a:prstGeom>
          <a:noFill/>
        </p:spPr>
        <p:txBody>
          <a:bodyPr wrap="square" rtlCol="0">
            <a:spAutoFit/>
          </a:bodyPr>
          <a:lstStyle/>
          <a:p>
            <a:r>
              <a:rPr lang="en-US" dirty="0">
                <a:solidFill>
                  <a:srgbClr val="0000FF"/>
                </a:solidFill>
              </a:rPr>
              <a:t>Merve Bodur – University of Edinburgh</a:t>
            </a:r>
          </a:p>
          <a:p>
            <a:pPr marL="285750" indent="-285750">
              <a:buFont typeface="Arial" panose="020B0604020202020204" pitchFamily="34" charset="0"/>
              <a:buChar char="•"/>
            </a:pPr>
            <a:r>
              <a:rPr lang="en-US" dirty="0"/>
              <a:t>“Wait… you should be excited about your thesis proposal – you’re the expert.”</a:t>
            </a:r>
          </a:p>
        </p:txBody>
      </p:sp>
      <p:pic>
        <p:nvPicPr>
          <p:cNvPr id="4" name="Picture 3" descr="A person with short brown hair wearing glasses&#10;&#10;AI-generated content may be incorrect.">
            <a:extLst>
              <a:ext uri="{FF2B5EF4-FFF2-40B4-BE49-F238E27FC236}">
                <a16:creationId xmlns:a16="http://schemas.microsoft.com/office/drawing/2014/main" id="{6F6B2DDE-53B6-275C-1541-131C6B49FFA4}"/>
              </a:ext>
            </a:extLst>
          </p:cNvPr>
          <p:cNvPicPr>
            <a:picLocks noChangeAspect="1"/>
          </p:cNvPicPr>
          <p:nvPr/>
        </p:nvPicPr>
        <p:blipFill>
          <a:blip r:embed="rId3"/>
          <a:stretch>
            <a:fillRect/>
          </a:stretch>
        </p:blipFill>
        <p:spPr>
          <a:xfrm>
            <a:off x="2746374" y="1920479"/>
            <a:ext cx="3273425" cy="2587292"/>
          </a:xfrm>
          <a:prstGeom prst="rect">
            <a:avLst/>
          </a:prstGeom>
        </p:spPr>
      </p:pic>
    </p:spTree>
    <p:extLst>
      <p:ext uri="{BB962C8B-B14F-4D97-AF65-F5344CB8AC3E}">
        <p14:creationId xmlns:p14="http://schemas.microsoft.com/office/powerpoint/2010/main" val="852255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C698-1EEA-3184-0EC9-68FBF6F7A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5904D-1FCC-5584-DC49-28A462583B19}"/>
              </a:ext>
            </a:extLst>
          </p:cNvPr>
          <p:cNvSpPr>
            <a:spLocks noGrp="1"/>
          </p:cNvSpPr>
          <p:nvPr>
            <p:ph type="title"/>
          </p:nvPr>
        </p:nvSpPr>
        <p:spPr/>
        <p:txBody>
          <a:bodyPr>
            <a:normAutofit/>
          </a:bodyPr>
          <a:lstStyle/>
          <a:p>
            <a:r>
              <a:rPr lang="en-US" dirty="0"/>
              <a:t>Thesis Committee</a:t>
            </a:r>
          </a:p>
        </p:txBody>
      </p:sp>
      <p:sp>
        <p:nvSpPr>
          <p:cNvPr id="9" name="TextBox 8">
            <a:extLst>
              <a:ext uri="{FF2B5EF4-FFF2-40B4-BE49-F238E27FC236}">
                <a16:creationId xmlns:a16="http://schemas.microsoft.com/office/drawing/2014/main" id="{46E80869-635F-B2D3-F231-54935E2619CA}"/>
              </a:ext>
            </a:extLst>
          </p:cNvPr>
          <p:cNvSpPr txBox="1"/>
          <p:nvPr/>
        </p:nvSpPr>
        <p:spPr>
          <a:xfrm>
            <a:off x="457200" y="1063229"/>
            <a:ext cx="8229600" cy="646331"/>
          </a:xfrm>
          <a:prstGeom prst="rect">
            <a:avLst/>
          </a:prstGeom>
          <a:noFill/>
        </p:spPr>
        <p:txBody>
          <a:bodyPr wrap="square" rtlCol="0">
            <a:spAutoFit/>
          </a:bodyPr>
          <a:lstStyle/>
          <a:p>
            <a:r>
              <a:rPr lang="en-US" dirty="0">
                <a:solidFill>
                  <a:srgbClr val="0000FF"/>
                </a:solidFill>
              </a:rPr>
              <a:t>Ricardo </a:t>
            </a:r>
            <a:r>
              <a:rPr lang="en-US" dirty="0" err="1">
                <a:solidFill>
                  <a:srgbClr val="0000FF"/>
                </a:solidFill>
              </a:rPr>
              <a:t>Fukasawa</a:t>
            </a:r>
            <a:r>
              <a:rPr lang="en-US" dirty="0">
                <a:solidFill>
                  <a:srgbClr val="0000FF"/>
                </a:solidFill>
              </a:rPr>
              <a:t> – University of Waterloo</a:t>
            </a:r>
          </a:p>
          <a:p>
            <a:pPr marL="285750" indent="-285750">
              <a:buFont typeface="Arial" panose="020B0604020202020204" pitchFamily="34" charset="0"/>
              <a:buChar char="•"/>
            </a:pPr>
            <a:r>
              <a:rPr lang="en-US" dirty="0"/>
              <a:t>“Even as a professor I sometimes have imposter syndrome.”</a:t>
            </a:r>
          </a:p>
        </p:txBody>
      </p:sp>
      <p:pic>
        <p:nvPicPr>
          <p:cNvPr id="4" name="Picture 3" descr="A person wearing glasses and a blue shirt&#10;&#10;AI-generated content may be incorrect.">
            <a:extLst>
              <a:ext uri="{FF2B5EF4-FFF2-40B4-BE49-F238E27FC236}">
                <a16:creationId xmlns:a16="http://schemas.microsoft.com/office/drawing/2014/main" id="{15775F91-37CD-A9BE-0ECC-52AF09830227}"/>
              </a:ext>
            </a:extLst>
          </p:cNvPr>
          <p:cNvPicPr>
            <a:picLocks noChangeAspect="1"/>
          </p:cNvPicPr>
          <p:nvPr/>
        </p:nvPicPr>
        <p:blipFill>
          <a:blip r:embed="rId3"/>
          <a:stretch>
            <a:fillRect/>
          </a:stretch>
        </p:blipFill>
        <p:spPr>
          <a:xfrm>
            <a:off x="3152775" y="1709560"/>
            <a:ext cx="2153516" cy="2994733"/>
          </a:xfrm>
          <a:prstGeom prst="rect">
            <a:avLst/>
          </a:prstGeom>
        </p:spPr>
      </p:pic>
    </p:spTree>
    <p:extLst>
      <p:ext uri="{BB962C8B-B14F-4D97-AF65-F5344CB8AC3E}">
        <p14:creationId xmlns:p14="http://schemas.microsoft.com/office/powerpoint/2010/main" val="2200968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F7EE3-47A6-AB2D-9F9C-609E31F30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26D47-005E-8B2A-94AB-81D97D985A40}"/>
              </a:ext>
            </a:extLst>
          </p:cNvPr>
          <p:cNvSpPr>
            <a:spLocks noGrp="1"/>
          </p:cNvSpPr>
          <p:nvPr>
            <p:ph type="title"/>
          </p:nvPr>
        </p:nvSpPr>
        <p:spPr/>
        <p:txBody>
          <a:bodyPr>
            <a:normAutofit/>
          </a:bodyPr>
          <a:lstStyle/>
          <a:p>
            <a:r>
              <a:rPr lang="en-US" dirty="0"/>
              <a:t>Thesis Committee</a:t>
            </a:r>
          </a:p>
        </p:txBody>
      </p:sp>
      <p:sp>
        <p:nvSpPr>
          <p:cNvPr id="9" name="TextBox 8">
            <a:extLst>
              <a:ext uri="{FF2B5EF4-FFF2-40B4-BE49-F238E27FC236}">
                <a16:creationId xmlns:a16="http://schemas.microsoft.com/office/drawing/2014/main" id="{813B2BEE-6D9E-42E9-9543-770F6EF48A8D}"/>
              </a:ext>
            </a:extLst>
          </p:cNvPr>
          <p:cNvSpPr txBox="1"/>
          <p:nvPr/>
        </p:nvSpPr>
        <p:spPr>
          <a:xfrm>
            <a:off x="457200" y="1063229"/>
            <a:ext cx="8229600" cy="646331"/>
          </a:xfrm>
          <a:prstGeom prst="rect">
            <a:avLst/>
          </a:prstGeom>
          <a:noFill/>
        </p:spPr>
        <p:txBody>
          <a:bodyPr wrap="square" rtlCol="0">
            <a:spAutoFit/>
          </a:bodyPr>
          <a:lstStyle/>
          <a:p>
            <a:r>
              <a:rPr lang="en-US" dirty="0">
                <a:solidFill>
                  <a:srgbClr val="0000FF"/>
                </a:solidFill>
              </a:rPr>
              <a:t>John Hooker – Carnegie Mellon University</a:t>
            </a:r>
          </a:p>
          <a:p>
            <a:pPr marL="285750" indent="-285750">
              <a:buFont typeface="Arial" panose="020B0604020202020204" pitchFamily="34" charset="0"/>
              <a:buChar char="•"/>
            </a:pPr>
            <a:r>
              <a:rPr lang="en-US" dirty="0"/>
              <a:t>“Operations Research is the most important field that you’ve never heard of.”</a:t>
            </a:r>
          </a:p>
        </p:txBody>
      </p:sp>
      <p:pic>
        <p:nvPicPr>
          <p:cNvPr id="4" name="Picture 3" descr="A person with a beard and glasses&#10;&#10;AI-generated content may be incorrect.">
            <a:extLst>
              <a:ext uri="{FF2B5EF4-FFF2-40B4-BE49-F238E27FC236}">
                <a16:creationId xmlns:a16="http://schemas.microsoft.com/office/drawing/2014/main" id="{15502B28-2F4F-EFD3-D47C-F0FDF86D72E5}"/>
              </a:ext>
            </a:extLst>
          </p:cNvPr>
          <p:cNvPicPr>
            <a:picLocks noChangeAspect="1"/>
          </p:cNvPicPr>
          <p:nvPr/>
        </p:nvPicPr>
        <p:blipFill>
          <a:blip r:embed="rId3"/>
          <a:stretch>
            <a:fillRect/>
          </a:stretch>
        </p:blipFill>
        <p:spPr>
          <a:xfrm>
            <a:off x="3273531" y="1845508"/>
            <a:ext cx="2596938" cy="2671940"/>
          </a:xfrm>
          <a:prstGeom prst="rect">
            <a:avLst/>
          </a:prstGeom>
        </p:spPr>
      </p:pic>
    </p:spTree>
    <p:extLst>
      <p:ext uri="{BB962C8B-B14F-4D97-AF65-F5344CB8AC3E}">
        <p14:creationId xmlns:p14="http://schemas.microsoft.com/office/powerpoint/2010/main" val="2725556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8A65-9E0A-F1AA-8D3D-669A662FE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E0877-6D54-4A5F-8A13-48AD21AC655A}"/>
              </a:ext>
            </a:extLst>
          </p:cNvPr>
          <p:cNvSpPr>
            <a:spLocks noGrp="1"/>
          </p:cNvSpPr>
          <p:nvPr>
            <p:ph type="title"/>
          </p:nvPr>
        </p:nvSpPr>
        <p:spPr/>
        <p:txBody>
          <a:bodyPr>
            <a:normAutofit/>
          </a:bodyPr>
          <a:lstStyle/>
          <a:p>
            <a:r>
              <a:rPr lang="en-US" dirty="0"/>
              <a:t>Thesis Committee</a:t>
            </a:r>
          </a:p>
        </p:txBody>
      </p:sp>
      <p:sp>
        <p:nvSpPr>
          <p:cNvPr id="9" name="TextBox 8">
            <a:extLst>
              <a:ext uri="{FF2B5EF4-FFF2-40B4-BE49-F238E27FC236}">
                <a16:creationId xmlns:a16="http://schemas.microsoft.com/office/drawing/2014/main" id="{F688710A-B862-9126-42FB-17D13761C6D3}"/>
              </a:ext>
            </a:extLst>
          </p:cNvPr>
          <p:cNvSpPr txBox="1"/>
          <p:nvPr/>
        </p:nvSpPr>
        <p:spPr>
          <a:xfrm>
            <a:off x="457200" y="1063229"/>
            <a:ext cx="8229600" cy="646331"/>
          </a:xfrm>
          <a:prstGeom prst="rect">
            <a:avLst/>
          </a:prstGeom>
          <a:noFill/>
        </p:spPr>
        <p:txBody>
          <a:bodyPr wrap="square" rtlCol="0">
            <a:spAutoFit/>
          </a:bodyPr>
          <a:lstStyle/>
          <a:p>
            <a:r>
              <a:rPr lang="en-US" dirty="0">
                <a:solidFill>
                  <a:srgbClr val="0000FF"/>
                </a:solidFill>
              </a:rPr>
              <a:t>Fatma </a:t>
            </a:r>
            <a:r>
              <a:rPr lang="en-US" dirty="0" err="1">
                <a:solidFill>
                  <a:srgbClr val="0000FF"/>
                </a:solidFill>
              </a:rPr>
              <a:t>Kılınç</a:t>
            </a:r>
            <a:r>
              <a:rPr lang="en-US" dirty="0">
                <a:solidFill>
                  <a:srgbClr val="0000FF"/>
                </a:solidFill>
              </a:rPr>
              <a:t>-Karzan - Carnegie Mellon University</a:t>
            </a:r>
          </a:p>
          <a:p>
            <a:pPr marL="285750" indent="-285750">
              <a:buFont typeface="Arial" panose="020B0604020202020204" pitchFamily="34" charset="0"/>
              <a:buChar char="•"/>
            </a:pPr>
            <a:r>
              <a:rPr lang="en-US" dirty="0"/>
              <a:t>“Did you submit your job market paper yet?”</a:t>
            </a:r>
          </a:p>
        </p:txBody>
      </p:sp>
      <p:pic>
        <p:nvPicPr>
          <p:cNvPr id="4" name="Picture 3" descr="A close-up of a person smiling&#10;&#10;AI-generated content may be incorrect.">
            <a:extLst>
              <a:ext uri="{FF2B5EF4-FFF2-40B4-BE49-F238E27FC236}">
                <a16:creationId xmlns:a16="http://schemas.microsoft.com/office/drawing/2014/main" id="{C7C91F59-0E4B-066C-4FFC-18F94790B8BD}"/>
              </a:ext>
            </a:extLst>
          </p:cNvPr>
          <p:cNvPicPr>
            <a:picLocks noChangeAspect="1"/>
          </p:cNvPicPr>
          <p:nvPr/>
        </p:nvPicPr>
        <p:blipFill>
          <a:blip r:embed="rId3"/>
          <a:stretch>
            <a:fillRect/>
          </a:stretch>
        </p:blipFill>
        <p:spPr>
          <a:xfrm>
            <a:off x="3285285" y="1709560"/>
            <a:ext cx="2573430" cy="2756477"/>
          </a:xfrm>
          <a:prstGeom prst="rect">
            <a:avLst/>
          </a:prstGeom>
        </p:spPr>
      </p:pic>
    </p:spTree>
    <p:extLst>
      <p:ext uri="{BB962C8B-B14F-4D97-AF65-F5344CB8AC3E}">
        <p14:creationId xmlns:p14="http://schemas.microsoft.com/office/powerpoint/2010/main" val="1805880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57536-DFDE-919F-11FA-FB92B5E9E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23F3D-5ADF-306A-8BE0-AFB1B05B0E60}"/>
              </a:ext>
            </a:extLst>
          </p:cNvPr>
          <p:cNvSpPr>
            <a:spLocks noGrp="1"/>
          </p:cNvSpPr>
          <p:nvPr>
            <p:ph type="title"/>
          </p:nvPr>
        </p:nvSpPr>
        <p:spPr/>
        <p:txBody>
          <a:bodyPr>
            <a:normAutofit/>
          </a:bodyPr>
          <a:lstStyle/>
          <a:p>
            <a:r>
              <a:rPr lang="en-US" dirty="0"/>
              <a:t>Thesis Committee</a:t>
            </a:r>
          </a:p>
        </p:txBody>
      </p:sp>
      <p:sp>
        <p:nvSpPr>
          <p:cNvPr id="9" name="TextBox 8">
            <a:extLst>
              <a:ext uri="{FF2B5EF4-FFF2-40B4-BE49-F238E27FC236}">
                <a16:creationId xmlns:a16="http://schemas.microsoft.com/office/drawing/2014/main" id="{2A70701D-2D8A-F0AF-6DA8-8E709FE874A9}"/>
              </a:ext>
            </a:extLst>
          </p:cNvPr>
          <p:cNvSpPr txBox="1"/>
          <p:nvPr/>
        </p:nvSpPr>
        <p:spPr>
          <a:xfrm>
            <a:off x="457200" y="1063229"/>
            <a:ext cx="8229600" cy="646331"/>
          </a:xfrm>
          <a:prstGeom prst="rect">
            <a:avLst/>
          </a:prstGeom>
          <a:noFill/>
        </p:spPr>
        <p:txBody>
          <a:bodyPr wrap="square" rtlCol="0">
            <a:spAutoFit/>
          </a:bodyPr>
          <a:lstStyle/>
          <a:p>
            <a:r>
              <a:rPr lang="en-US" dirty="0">
                <a:solidFill>
                  <a:srgbClr val="0000FF"/>
                </a:solidFill>
              </a:rPr>
              <a:t>Willem-Jan van Hoeve - Carnegie Mellon University</a:t>
            </a:r>
          </a:p>
          <a:p>
            <a:pPr marL="285750" indent="-285750">
              <a:buFont typeface="Arial" panose="020B0604020202020204" pitchFamily="34" charset="0"/>
              <a:buChar char="•"/>
            </a:pPr>
            <a:r>
              <a:rPr lang="en-US" dirty="0"/>
              <a:t>“Did you use a vector-based image file?”</a:t>
            </a:r>
          </a:p>
        </p:txBody>
      </p:sp>
      <p:pic>
        <p:nvPicPr>
          <p:cNvPr id="4" name="Picture 3" descr="A person in a suit&#10;&#10;AI-generated content may be incorrect.">
            <a:extLst>
              <a:ext uri="{FF2B5EF4-FFF2-40B4-BE49-F238E27FC236}">
                <a16:creationId xmlns:a16="http://schemas.microsoft.com/office/drawing/2014/main" id="{8CF75A6A-AB49-8705-1BC2-6AE310FFC4FC}"/>
              </a:ext>
            </a:extLst>
          </p:cNvPr>
          <p:cNvPicPr>
            <a:picLocks noChangeAspect="1"/>
          </p:cNvPicPr>
          <p:nvPr/>
        </p:nvPicPr>
        <p:blipFill>
          <a:blip r:embed="rId3"/>
          <a:stretch>
            <a:fillRect/>
          </a:stretch>
        </p:blipFill>
        <p:spPr>
          <a:xfrm>
            <a:off x="3280566" y="1920479"/>
            <a:ext cx="2348708" cy="2348708"/>
          </a:xfrm>
          <a:prstGeom prst="rect">
            <a:avLst/>
          </a:prstGeom>
        </p:spPr>
      </p:pic>
    </p:spTree>
    <p:extLst>
      <p:ext uri="{BB962C8B-B14F-4D97-AF65-F5344CB8AC3E}">
        <p14:creationId xmlns:p14="http://schemas.microsoft.com/office/powerpoint/2010/main" val="172683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7D41-32FE-1339-D44F-5D03D1CDC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1A6AD5-254C-E6EE-457A-5D38FA64CC3B}"/>
              </a:ext>
            </a:extLst>
          </p:cNvPr>
          <p:cNvSpPr>
            <a:spLocks noGrp="1"/>
          </p:cNvSpPr>
          <p:nvPr>
            <p:ph type="title"/>
          </p:nvPr>
        </p:nvSpPr>
        <p:spPr/>
        <p:txBody>
          <a:bodyPr>
            <a:normAutofit/>
          </a:bodyPr>
          <a:lstStyle/>
          <a:p>
            <a:r>
              <a:rPr lang="en-US" dirty="0"/>
              <a:t>Outline Part I</a:t>
            </a:r>
          </a:p>
        </p:txBody>
      </p:sp>
      <p:sp>
        <p:nvSpPr>
          <p:cNvPr id="9" name="TextBox 8">
            <a:extLst>
              <a:ext uri="{FF2B5EF4-FFF2-40B4-BE49-F238E27FC236}">
                <a16:creationId xmlns:a16="http://schemas.microsoft.com/office/drawing/2014/main" id="{6CA985FB-5924-A5F7-201E-9D24990FE7C7}"/>
              </a:ext>
            </a:extLst>
          </p:cNvPr>
          <p:cNvSpPr txBox="1"/>
          <p:nvPr/>
        </p:nvSpPr>
        <p:spPr>
          <a:xfrm>
            <a:off x="457200" y="1099416"/>
            <a:ext cx="8229600" cy="3970318"/>
          </a:xfrm>
          <a:prstGeom prst="rect">
            <a:avLst/>
          </a:prstGeom>
          <a:noFill/>
        </p:spPr>
        <p:txBody>
          <a:bodyPr wrap="square" rtlCol="0">
            <a:spAutoFit/>
          </a:bodyPr>
          <a:lstStyle/>
          <a:p>
            <a:r>
              <a:rPr lang="en-US" dirty="0">
                <a:solidFill>
                  <a:srgbClr val="0000FF"/>
                </a:solidFill>
              </a:rPr>
              <a:t>Chapter 1</a:t>
            </a:r>
          </a:p>
          <a:p>
            <a:pPr marL="285750" indent="-285750">
              <a:buFontTx/>
              <a:buChar char="-"/>
            </a:pPr>
            <a:r>
              <a:rPr lang="en-US" dirty="0"/>
              <a:t>Introduction</a:t>
            </a:r>
          </a:p>
          <a:p>
            <a:endParaRPr lang="en-US" dirty="0"/>
          </a:p>
          <a:p>
            <a:r>
              <a:rPr lang="en-US" dirty="0">
                <a:solidFill>
                  <a:srgbClr val="0000FF"/>
                </a:solidFill>
              </a:rPr>
              <a:t>Chapter 2</a:t>
            </a:r>
          </a:p>
          <a:p>
            <a:pPr marL="285750" indent="-285750">
              <a:buFontTx/>
              <a:buChar char="-"/>
            </a:pPr>
            <a:r>
              <a:rPr lang="en-US" dirty="0"/>
              <a:t>Discrete Optimization Methodologies</a:t>
            </a:r>
          </a:p>
          <a:p>
            <a:pPr marL="285750" indent="-285750">
              <a:buFontTx/>
              <a:buChar char="-"/>
            </a:pPr>
            <a:endParaRPr lang="en-US" dirty="0"/>
          </a:p>
          <a:p>
            <a:r>
              <a:rPr lang="en-US" dirty="0">
                <a:solidFill>
                  <a:srgbClr val="0000FF"/>
                </a:solidFill>
              </a:rPr>
              <a:t>Chapter 3</a:t>
            </a:r>
          </a:p>
          <a:p>
            <a:pPr marL="285750" indent="-285750">
              <a:buFontTx/>
              <a:buChar char="-"/>
            </a:pPr>
            <a:r>
              <a:rPr lang="en-US" dirty="0"/>
              <a:t>Column Elimination for the Capacitated Vehicle Routing Problem</a:t>
            </a:r>
          </a:p>
          <a:p>
            <a:pPr marL="742950" lvl="1" indent="-285750">
              <a:buFontTx/>
              <a:buChar char="-"/>
            </a:pPr>
            <a:r>
              <a:rPr lang="en-US" dirty="0"/>
              <a:t>[K. &amp; van Hoeve </a:t>
            </a:r>
            <a:r>
              <a:rPr lang="en-US" i="1" dirty="0"/>
              <a:t>CPAIOR 2022</a:t>
            </a:r>
            <a:r>
              <a:rPr lang="en-US" dirty="0"/>
              <a:t>]</a:t>
            </a:r>
          </a:p>
          <a:p>
            <a:endParaRPr lang="en-US" dirty="0"/>
          </a:p>
          <a:p>
            <a:r>
              <a:rPr lang="en-US" dirty="0">
                <a:solidFill>
                  <a:srgbClr val="0000FF"/>
                </a:solidFill>
              </a:rPr>
              <a:t>Chapter 4</a:t>
            </a:r>
          </a:p>
          <a:p>
            <a:pPr marL="285750" indent="-285750">
              <a:buFontTx/>
              <a:buChar char="-"/>
            </a:pPr>
            <a:r>
              <a:rPr lang="en-US" dirty="0"/>
              <a:t>Column Elimination for Arc Flow Formulations</a:t>
            </a:r>
          </a:p>
          <a:p>
            <a:pPr marL="742950" lvl="1" indent="-285750">
              <a:buFontTx/>
              <a:buChar char="-"/>
            </a:pPr>
            <a:r>
              <a:rPr lang="en-US" dirty="0"/>
              <a:t>[K. &amp; van Hoeve </a:t>
            </a:r>
            <a:r>
              <a:rPr lang="en-US" i="1" dirty="0"/>
              <a:t>Major Revision OR</a:t>
            </a:r>
            <a:r>
              <a:rPr lang="en-US" dirty="0"/>
              <a:t>]</a:t>
            </a:r>
          </a:p>
          <a:p>
            <a:pPr marL="285750" indent="-285750">
              <a:buFontTx/>
              <a:buChar char="-"/>
            </a:pPr>
            <a:endParaRPr lang="en-US" dirty="0"/>
          </a:p>
        </p:txBody>
      </p:sp>
      <p:sp>
        <p:nvSpPr>
          <p:cNvPr id="3" name="Rectangle 2">
            <a:extLst>
              <a:ext uri="{FF2B5EF4-FFF2-40B4-BE49-F238E27FC236}">
                <a16:creationId xmlns:a16="http://schemas.microsoft.com/office/drawing/2014/main" id="{12591EE6-04F7-D11C-02D1-530FE52E7C1C}"/>
              </a:ext>
            </a:extLst>
          </p:cNvPr>
          <p:cNvSpPr/>
          <p:nvPr/>
        </p:nvSpPr>
        <p:spPr>
          <a:xfrm>
            <a:off x="457200" y="2777803"/>
            <a:ext cx="7734300" cy="92742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9962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AB1C-2339-1163-C614-09CC2EC38E0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E587ED4-539F-001E-D07E-98255A60D6D0}"/>
              </a:ext>
            </a:extLst>
          </p:cNvPr>
          <p:cNvSpPr>
            <a:spLocks noGrp="1"/>
          </p:cNvSpPr>
          <p:nvPr>
            <p:ph idx="1"/>
          </p:nvPr>
        </p:nvSpPr>
        <p:spPr>
          <a:xfrm>
            <a:off x="457200" y="1063229"/>
            <a:ext cx="8229600" cy="1039307"/>
          </a:xfrm>
        </p:spPr>
        <p:txBody>
          <a:bodyPr>
            <a:normAutofit/>
          </a:bodyPr>
          <a:lstStyle/>
          <a:p>
            <a:r>
              <a:rPr lang="en-US" sz="1800" dirty="0"/>
              <a:t>Acknowledgement: National Science Foundation, Friends, Family, Students, Faculty, Admins, Cleaning Staff, Baristas, Bartenders, Barbers, etc.</a:t>
            </a:r>
          </a:p>
          <a:p>
            <a:r>
              <a:rPr lang="en-US" sz="1800" dirty="0"/>
              <a:t>Questions / Comments?</a:t>
            </a:r>
          </a:p>
        </p:txBody>
      </p:sp>
    </p:spTree>
    <p:extLst>
      <p:ext uri="{BB962C8B-B14F-4D97-AF65-F5344CB8AC3E}">
        <p14:creationId xmlns:p14="http://schemas.microsoft.com/office/powerpoint/2010/main" val="203096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A19D-DD65-0CE2-3D79-7247127DB512}"/>
              </a:ext>
            </a:extLst>
          </p:cNvPr>
          <p:cNvSpPr>
            <a:spLocks noGrp="1"/>
          </p:cNvSpPr>
          <p:nvPr>
            <p:ph type="title"/>
          </p:nvPr>
        </p:nvSpPr>
        <p:spPr/>
        <p:txBody>
          <a:bodyPr>
            <a:normAutofit fontScale="90000"/>
          </a:bodyPr>
          <a:lstStyle/>
          <a:p>
            <a:r>
              <a:rPr lang="en-US" dirty="0"/>
              <a:t>Capacitated Vehicle Routing Problem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13F6843-32DC-6D39-57E1-6BF58187F73A}"/>
                  </a:ext>
                </a:extLst>
              </p:cNvPr>
              <p:cNvSpPr txBox="1"/>
              <p:nvPr/>
            </p:nvSpPr>
            <p:spPr>
              <a:xfrm>
                <a:off x="457200" y="1065924"/>
                <a:ext cx="8229597" cy="1477328"/>
              </a:xfrm>
              <a:prstGeom prst="rect">
                <a:avLst/>
              </a:prstGeom>
              <a:noFill/>
            </p:spPr>
            <p:txBody>
              <a:bodyPr wrap="square" rtlCol="0">
                <a:spAutoFit/>
              </a:bodyPr>
              <a:lstStyle/>
              <a:p>
                <a:r>
                  <a:rPr lang="en-US" dirty="0">
                    <a:solidFill>
                      <a:srgbClr val="0000FF"/>
                    </a:solidFill>
                  </a:rPr>
                  <a:t>Problem Setup:</a:t>
                </a:r>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𝐾</m:t>
                    </m:r>
                  </m:oMath>
                </a14:m>
                <a:r>
                  <a:rPr lang="en-US" dirty="0"/>
                  <a:t> vehicles each with capacity </a:t>
                </a:r>
                <a14:m>
                  <m:oMath xmlns:m="http://schemas.openxmlformats.org/officeDocument/2006/math">
                    <m:r>
                      <a:rPr lang="en-US" i="1" dirty="0" smtClean="0">
                        <a:latin typeface="Cambria Math" panose="02040503050406030204" pitchFamily="18" charset="0"/>
                      </a:rPr>
                      <m:t>𝑄</m:t>
                    </m:r>
                  </m:oMath>
                </a14:m>
                <a:r>
                  <a:rPr lang="en-US" dirty="0"/>
                  <a:t>.</a:t>
                </a:r>
              </a:p>
              <a:p>
                <a:pPr marL="285750" indent="-285750">
                  <a:buFont typeface="Arial" panose="020B0604020202020204" pitchFamily="34" charset="0"/>
                  <a:buChar char="•"/>
                </a:pPr>
                <a:r>
                  <a:rPr lang="en-US" dirty="0"/>
                  <a:t>Demands </a:t>
                </a:r>
                <a14:m>
                  <m:oMath xmlns:m="http://schemas.openxmlformats.org/officeDocument/2006/math">
                    <m:r>
                      <a:rPr lang="en-US" i="1" dirty="0" smtClean="0">
                        <a:latin typeface="Cambria Math" panose="02040503050406030204" pitchFamily="18" charset="0"/>
                      </a:rPr>
                      <m:t>𝑑</m:t>
                    </m:r>
                    <m:r>
                      <a:rPr lang="en-US" i="1" baseline="-25000" dirty="0">
                        <a:latin typeface="Cambria Math" panose="02040503050406030204" pitchFamily="18" charset="0"/>
                      </a:rPr>
                      <m:t>𝑖</m:t>
                    </m:r>
                  </m:oMath>
                </a14:m>
                <a:r>
                  <a:rPr lang="en-US" baseline="-25000" dirty="0"/>
                  <a:t> </a:t>
                </a:r>
                <a:r>
                  <a:rPr lang="en-US" dirty="0"/>
                  <a:t>for each location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∈{1,2,…,</m:t>
                    </m:r>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t>.</a:t>
                </a:r>
              </a:p>
              <a:p>
                <a:pPr marL="285750" indent="-285750">
                  <a:buFont typeface="Arial" panose="020B0604020202020204" pitchFamily="34" charset="0"/>
                  <a:buChar char="•"/>
                </a:pPr>
                <a:r>
                  <a:rPr lang="en-US" dirty="0"/>
                  <a:t>Distances between each pair of locations.</a:t>
                </a:r>
              </a:p>
              <a:p>
                <a:pPr marL="285750" indent="-285750">
                  <a:buFont typeface="Arial" panose="020B0604020202020204" pitchFamily="34" charset="0"/>
                  <a:buChar char="•"/>
                </a:pPr>
                <a:r>
                  <a:rPr lang="en-US" dirty="0"/>
                  <a:t>A depot location where the vehicles must begin and end.</a:t>
                </a:r>
              </a:p>
            </p:txBody>
          </p:sp>
        </mc:Choice>
        <mc:Fallback xmlns="">
          <p:sp>
            <p:nvSpPr>
              <p:cNvPr id="8" name="TextBox 7">
                <a:extLst>
                  <a:ext uri="{FF2B5EF4-FFF2-40B4-BE49-F238E27FC236}">
                    <a16:creationId xmlns:a16="http://schemas.microsoft.com/office/drawing/2014/main" id="{313F6843-32DC-6D39-57E1-6BF58187F73A}"/>
                  </a:ext>
                </a:extLst>
              </p:cNvPr>
              <p:cNvSpPr txBox="1">
                <a:spLocks noRot="1" noChangeAspect="1" noMove="1" noResize="1" noEditPoints="1" noAdjustHandles="1" noChangeArrowheads="1" noChangeShapeType="1" noTextEdit="1"/>
              </p:cNvSpPr>
              <p:nvPr/>
            </p:nvSpPr>
            <p:spPr>
              <a:xfrm>
                <a:off x="457200" y="1065924"/>
                <a:ext cx="8229597" cy="1477328"/>
              </a:xfrm>
              <a:prstGeom prst="rect">
                <a:avLst/>
              </a:prstGeom>
              <a:blipFill>
                <a:blip r:embed="rId2"/>
                <a:stretch>
                  <a:fillRect l="-617" t="-2564" b="-512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5834C9CA-E02D-8F2F-8EB8-50263C5FFAA3}"/>
              </a:ext>
            </a:extLst>
          </p:cNvPr>
          <p:cNvSpPr txBox="1"/>
          <p:nvPr/>
        </p:nvSpPr>
        <p:spPr>
          <a:xfrm>
            <a:off x="457197" y="2833131"/>
            <a:ext cx="8229597" cy="923330"/>
          </a:xfrm>
          <a:prstGeom prst="rect">
            <a:avLst/>
          </a:prstGeom>
          <a:noFill/>
        </p:spPr>
        <p:txBody>
          <a:bodyPr wrap="square" rtlCol="0">
            <a:spAutoFit/>
          </a:bodyPr>
          <a:lstStyle/>
          <a:p>
            <a:r>
              <a:rPr lang="en-US" dirty="0">
                <a:solidFill>
                  <a:srgbClr val="0000FF"/>
                </a:solidFill>
              </a:rPr>
              <a:t>Problem Statement:</a:t>
            </a:r>
          </a:p>
          <a:p>
            <a:pPr marL="285750" indent="-285750">
              <a:buFont typeface="Arial" panose="020B0604020202020204" pitchFamily="34" charset="0"/>
              <a:buChar char="•"/>
            </a:pPr>
            <a:r>
              <a:rPr lang="en-US" dirty="0"/>
              <a:t>Assign each vehicle a</a:t>
            </a:r>
            <a:r>
              <a:rPr lang="en-US" i="1" dirty="0"/>
              <a:t> route </a:t>
            </a:r>
            <a:r>
              <a:rPr lang="en-US" dirty="0"/>
              <a:t>to satisfy the demand at each location and use the least total travel time.</a:t>
            </a:r>
          </a:p>
        </p:txBody>
      </p:sp>
      <p:sp>
        <p:nvSpPr>
          <p:cNvPr id="20" name="TextBox 19">
            <a:extLst>
              <a:ext uri="{FF2B5EF4-FFF2-40B4-BE49-F238E27FC236}">
                <a16:creationId xmlns:a16="http://schemas.microsoft.com/office/drawing/2014/main" id="{B8E80F52-771F-A192-7C58-8765D9F41A4F}"/>
              </a:ext>
            </a:extLst>
          </p:cNvPr>
          <p:cNvSpPr txBox="1"/>
          <p:nvPr/>
        </p:nvSpPr>
        <p:spPr>
          <a:xfrm>
            <a:off x="457197" y="4046340"/>
            <a:ext cx="8229597" cy="646331"/>
          </a:xfrm>
          <a:prstGeom prst="rect">
            <a:avLst/>
          </a:prstGeom>
          <a:noFill/>
        </p:spPr>
        <p:txBody>
          <a:bodyPr wrap="square" rtlCol="0">
            <a:spAutoFit/>
          </a:bodyPr>
          <a:lstStyle/>
          <a:p>
            <a:r>
              <a:rPr lang="en-US" dirty="0">
                <a:solidFill>
                  <a:srgbClr val="0000FF"/>
                </a:solidFill>
              </a:rPr>
              <a:t>Problem Application:</a:t>
            </a:r>
          </a:p>
          <a:p>
            <a:pPr marL="285750" indent="-285750">
              <a:buFont typeface="Arial" panose="020B0604020202020204" pitchFamily="34" charset="0"/>
              <a:buChar char="•"/>
            </a:pPr>
            <a:r>
              <a:rPr lang="en-US" dirty="0"/>
              <a:t>Delivery companies like FedEx, Amazon, USPS, etc.</a:t>
            </a:r>
          </a:p>
        </p:txBody>
      </p:sp>
    </p:spTree>
    <p:extLst>
      <p:ext uri="{BB962C8B-B14F-4D97-AF65-F5344CB8AC3E}">
        <p14:creationId xmlns:p14="http://schemas.microsoft.com/office/powerpoint/2010/main" val="54372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8270-430A-D6AE-BC4B-E978582E6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C1199-3AD0-C656-5720-E4C9D66FBEB2}"/>
              </a:ext>
            </a:extLst>
          </p:cNvPr>
          <p:cNvSpPr>
            <a:spLocks noGrp="1"/>
          </p:cNvSpPr>
          <p:nvPr>
            <p:ph type="title"/>
          </p:nvPr>
        </p:nvSpPr>
        <p:spPr/>
        <p:txBody>
          <a:bodyPr>
            <a:normAutofit fontScale="90000"/>
          </a:bodyPr>
          <a:lstStyle/>
          <a:p>
            <a:r>
              <a:rPr lang="en-US" dirty="0"/>
              <a:t>Capacitated Vehicle Routing Problem</a:t>
            </a:r>
          </a:p>
        </p:txBody>
      </p:sp>
      <p:sp>
        <p:nvSpPr>
          <p:cNvPr id="8" name="TextBox 7">
            <a:extLst>
              <a:ext uri="{FF2B5EF4-FFF2-40B4-BE49-F238E27FC236}">
                <a16:creationId xmlns:a16="http://schemas.microsoft.com/office/drawing/2014/main" id="{F7162D93-B08B-46EF-22A6-1AA2C47952FD}"/>
              </a:ext>
            </a:extLst>
          </p:cNvPr>
          <p:cNvSpPr txBox="1"/>
          <p:nvPr/>
        </p:nvSpPr>
        <p:spPr>
          <a:xfrm>
            <a:off x="457200" y="1060701"/>
            <a:ext cx="8229597" cy="1477328"/>
          </a:xfrm>
          <a:prstGeom prst="rect">
            <a:avLst/>
          </a:prstGeom>
          <a:noFill/>
        </p:spPr>
        <p:txBody>
          <a:bodyPr wrap="square" rtlCol="0">
            <a:spAutoFit/>
          </a:bodyPr>
          <a:lstStyle/>
          <a:p>
            <a:r>
              <a:rPr lang="en-US" dirty="0">
                <a:solidFill>
                  <a:srgbClr val="0000FF"/>
                </a:solidFill>
              </a:rPr>
              <a:t>Example Instance and Example Solution:</a:t>
            </a:r>
          </a:p>
          <a:p>
            <a:pPr marL="285750" indent="-285750">
              <a:buFont typeface="Arial" panose="020B0604020202020204" pitchFamily="34" charset="0"/>
              <a:buChar char="•"/>
            </a:pPr>
            <a:r>
              <a:rPr lang="en-US" dirty="0"/>
              <a:t>The first vehicle drives to locations [0,1,2,0], which takes 25 minutes.</a:t>
            </a:r>
          </a:p>
          <a:p>
            <a:pPr marL="285750" indent="-285750">
              <a:buFont typeface="Arial" panose="020B0604020202020204" pitchFamily="34" charset="0"/>
              <a:buChar char="•"/>
            </a:pPr>
            <a:r>
              <a:rPr lang="en-US" dirty="0"/>
              <a:t>The second vehicle drives to locations [0,4,3,0], which takes 20 minutes.</a:t>
            </a:r>
          </a:p>
          <a:p>
            <a:pPr marL="285750" indent="-285750">
              <a:buFont typeface="Arial" panose="020B0604020202020204" pitchFamily="34" charset="0"/>
              <a:buChar char="•"/>
            </a:pPr>
            <a:r>
              <a:rPr lang="en-US" dirty="0"/>
              <a:t>The optimal solution value is 45 minutes.</a:t>
            </a:r>
          </a:p>
          <a:p>
            <a:pPr marL="285750" indent="-285750">
              <a:buFont typeface="Arial" panose="020B0604020202020204" pitchFamily="34" charset="0"/>
              <a:buChar char="•"/>
            </a:pPr>
            <a:r>
              <a:rPr lang="en-US" dirty="0"/>
              <a:t>Note that this presentation will consider much much larger instances.</a:t>
            </a:r>
          </a:p>
        </p:txBody>
      </p:sp>
      <p:sp>
        <p:nvSpPr>
          <p:cNvPr id="9" name="TextBox 8">
            <a:extLst>
              <a:ext uri="{FF2B5EF4-FFF2-40B4-BE49-F238E27FC236}">
                <a16:creationId xmlns:a16="http://schemas.microsoft.com/office/drawing/2014/main" id="{3738B8F4-120A-2F1A-40B6-9C98B2107577}"/>
              </a:ext>
            </a:extLst>
          </p:cNvPr>
          <p:cNvSpPr txBox="1"/>
          <p:nvPr/>
        </p:nvSpPr>
        <p:spPr>
          <a:xfrm>
            <a:off x="6217326" y="4491240"/>
            <a:ext cx="2583007" cy="369332"/>
          </a:xfrm>
          <a:prstGeom prst="rect">
            <a:avLst/>
          </a:prstGeom>
          <a:noFill/>
        </p:spPr>
        <p:txBody>
          <a:bodyPr wrap="square" rtlCol="0">
            <a:spAutoFit/>
          </a:bodyPr>
          <a:lstStyle/>
          <a:p>
            <a:r>
              <a:rPr lang="en-US" dirty="0"/>
              <a:t>[Dantzig &amp; </a:t>
            </a:r>
            <a:r>
              <a:rPr lang="en-US" dirty="0" err="1"/>
              <a:t>Ramser</a:t>
            </a:r>
            <a:r>
              <a:rPr lang="en-US" dirty="0"/>
              <a:t> 1959]</a:t>
            </a:r>
          </a:p>
        </p:txBody>
      </p:sp>
      <p:pic>
        <p:nvPicPr>
          <p:cNvPr id="3" name="Graphic 2" descr="Home outline">
            <a:extLst>
              <a:ext uri="{FF2B5EF4-FFF2-40B4-BE49-F238E27FC236}">
                <a16:creationId xmlns:a16="http://schemas.microsoft.com/office/drawing/2014/main" id="{4A1E8979-A6A8-7B38-7936-EAB91B02E8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17326" y="2538029"/>
            <a:ext cx="533911" cy="533911"/>
          </a:xfrm>
          <a:prstGeom prst="rect">
            <a:avLst/>
          </a:prstGeom>
        </p:spPr>
      </p:pic>
      <p:pic>
        <p:nvPicPr>
          <p:cNvPr id="4" name="Graphic 3" descr="Home outline">
            <a:extLst>
              <a:ext uri="{FF2B5EF4-FFF2-40B4-BE49-F238E27FC236}">
                <a16:creationId xmlns:a16="http://schemas.microsoft.com/office/drawing/2014/main" id="{B8D94CF5-E2DC-0B5A-D279-1F96256670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8656" y="3256602"/>
            <a:ext cx="533911" cy="533911"/>
          </a:xfrm>
          <a:prstGeom prst="rect">
            <a:avLst/>
          </a:prstGeom>
        </p:spPr>
      </p:pic>
      <p:pic>
        <p:nvPicPr>
          <p:cNvPr id="5" name="Graphic 4" descr="Home outline">
            <a:extLst>
              <a:ext uri="{FF2B5EF4-FFF2-40B4-BE49-F238E27FC236}">
                <a16:creationId xmlns:a16="http://schemas.microsoft.com/office/drawing/2014/main" id="{555E8F05-B94F-8EBE-2F08-0A3CD5630C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17326" y="3923927"/>
            <a:ext cx="533911" cy="533911"/>
          </a:xfrm>
          <a:prstGeom prst="rect">
            <a:avLst/>
          </a:prstGeom>
        </p:spPr>
      </p:pic>
      <p:pic>
        <p:nvPicPr>
          <p:cNvPr id="17" name="Graphic 16" descr="Home outline">
            <a:extLst>
              <a:ext uri="{FF2B5EF4-FFF2-40B4-BE49-F238E27FC236}">
                <a16:creationId xmlns:a16="http://schemas.microsoft.com/office/drawing/2014/main" id="{CF7C8F23-10DA-E483-C3FD-7252BDF92B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9040" y="3256601"/>
            <a:ext cx="533911" cy="533911"/>
          </a:xfrm>
          <a:prstGeom prst="rect">
            <a:avLst/>
          </a:prstGeom>
        </p:spPr>
      </p:pic>
      <p:pic>
        <p:nvPicPr>
          <p:cNvPr id="24" name="Graphic 23" descr="Truck outline">
            <a:extLst>
              <a:ext uri="{FF2B5EF4-FFF2-40B4-BE49-F238E27FC236}">
                <a16:creationId xmlns:a16="http://schemas.microsoft.com/office/drawing/2014/main" id="{F18F1D6B-DACA-AB75-107F-24A0E8BEFB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62405" y="3363715"/>
            <a:ext cx="684758" cy="684758"/>
          </a:xfrm>
          <a:prstGeom prst="rect">
            <a:avLst/>
          </a:prstGeom>
        </p:spPr>
      </p:pic>
      <p:pic>
        <p:nvPicPr>
          <p:cNvPr id="25" name="Graphic 24" descr="Box outline">
            <a:extLst>
              <a:ext uri="{FF2B5EF4-FFF2-40B4-BE49-F238E27FC236}">
                <a16:creationId xmlns:a16="http://schemas.microsoft.com/office/drawing/2014/main" id="{67FB4611-E029-C150-A3FA-CA032495F4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3979" y="3003006"/>
            <a:ext cx="203720" cy="203720"/>
          </a:xfrm>
          <a:prstGeom prst="rect">
            <a:avLst/>
          </a:prstGeom>
        </p:spPr>
      </p:pic>
      <p:pic>
        <p:nvPicPr>
          <p:cNvPr id="26" name="Graphic 25" descr="Factory outline">
            <a:extLst>
              <a:ext uri="{FF2B5EF4-FFF2-40B4-BE49-F238E27FC236}">
                <a16:creationId xmlns:a16="http://schemas.microsoft.com/office/drawing/2014/main" id="{F0AE1E88-1F73-DD97-AAF3-4360647B9D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133" y="2930060"/>
            <a:ext cx="776034" cy="776034"/>
          </a:xfrm>
          <a:prstGeom prst="rect">
            <a:avLst/>
          </a:prstGeom>
        </p:spPr>
      </p:pic>
      <p:pic>
        <p:nvPicPr>
          <p:cNvPr id="27" name="Graphic 26" descr="Truck outline">
            <a:extLst>
              <a:ext uri="{FF2B5EF4-FFF2-40B4-BE49-F238E27FC236}">
                <a16:creationId xmlns:a16="http://schemas.microsoft.com/office/drawing/2014/main" id="{A841267C-B484-7841-CB06-A7948A97FF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4872" y="2818703"/>
            <a:ext cx="684758" cy="684758"/>
          </a:xfrm>
          <a:prstGeom prst="rect">
            <a:avLst/>
          </a:prstGeom>
        </p:spPr>
      </p:pic>
      <p:pic>
        <p:nvPicPr>
          <p:cNvPr id="29" name="Graphic 28" descr="Box outline">
            <a:extLst>
              <a:ext uri="{FF2B5EF4-FFF2-40B4-BE49-F238E27FC236}">
                <a16:creationId xmlns:a16="http://schemas.microsoft.com/office/drawing/2014/main" id="{B630E44F-9A21-1DD2-75D9-0307C3E3AB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62405" y="2989349"/>
            <a:ext cx="203720" cy="203720"/>
          </a:xfrm>
          <a:prstGeom prst="rect">
            <a:avLst/>
          </a:prstGeom>
        </p:spPr>
      </p:pic>
      <p:pic>
        <p:nvPicPr>
          <p:cNvPr id="30" name="Graphic 29" descr="Box outline">
            <a:extLst>
              <a:ext uri="{FF2B5EF4-FFF2-40B4-BE49-F238E27FC236}">
                <a16:creationId xmlns:a16="http://schemas.microsoft.com/office/drawing/2014/main" id="{D2E1F61D-B05B-F5B1-6806-A57C60320A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03979" y="3548018"/>
            <a:ext cx="203720" cy="203720"/>
          </a:xfrm>
          <a:prstGeom prst="rect">
            <a:avLst/>
          </a:prstGeom>
        </p:spPr>
      </p:pic>
      <p:pic>
        <p:nvPicPr>
          <p:cNvPr id="31" name="Graphic 30" descr="Box outline">
            <a:extLst>
              <a:ext uri="{FF2B5EF4-FFF2-40B4-BE49-F238E27FC236}">
                <a16:creationId xmlns:a16="http://schemas.microsoft.com/office/drawing/2014/main" id="{D610999A-1E72-1F46-B653-1596500C57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29584" y="3548018"/>
            <a:ext cx="203720" cy="203720"/>
          </a:xfrm>
          <a:prstGeom prst="rect">
            <a:avLst/>
          </a:prstGeom>
        </p:spPr>
      </p:pic>
      <p:pic>
        <p:nvPicPr>
          <p:cNvPr id="32" name="Graphic 31" descr="Box outline">
            <a:extLst>
              <a:ext uri="{FF2B5EF4-FFF2-40B4-BE49-F238E27FC236}">
                <a16:creationId xmlns:a16="http://schemas.microsoft.com/office/drawing/2014/main" id="{5D454259-04A1-0E97-9CB7-02CDFB78A7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62405" y="3534361"/>
            <a:ext cx="203720" cy="203720"/>
          </a:xfrm>
          <a:prstGeom prst="rect">
            <a:avLst/>
          </a:prstGeom>
        </p:spPr>
      </p:pic>
      <p:pic>
        <p:nvPicPr>
          <p:cNvPr id="34" name="Graphic 33" descr="Box outline">
            <a:extLst>
              <a:ext uri="{FF2B5EF4-FFF2-40B4-BE49-F238E27FC236}">
                <a16:creationId xmlns:a16="http://schemas.microsoft.com/office/drawing/2014/main" id="{085FCE2A-3C9D-30FA-CEB9-2C420FA0D0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49377" y="2550655"/>
            <a:ext cx="203720" cy="203720"/>
          </a:xfrm>
          <a:prstGeom prst="rect">
            <a:avLst/>
          </a:prstGeom>
        </p:spPr>
      </p:pic>
      <p:pic>
        <p:nvPicPr>
          <p:cNvPr id="35" name="Graphic 34" descr="Box outline">
            <a:extLst>
              <a:ext uri="{FF2B5EF4-FFF2-40B4-BE49-F238E27FC236}">
                <a16:creationId xmlns:a16="http://schemas.microsoft.com/office/drawing/2014/main" id="{D68000F1-190E-DBAC-C0B1-0DD6E2A662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29116" y="3283768"/>
            <a:ext cx="203720" cy="203720"/>
          </a:xfrm>
          <a:prstGeom prst="rect">
            <a:avLst/>
          </a:prstGeom>
        </p:spPr>
      </p:pic>
      <p:pic>
        <p:nvPicPr>
          <p:cNvPr id="36" name="Graphic 35" descr="Box outline">
            <a:extLst>
              <a:ext uri="{FF2B5EF4-FFF2-40B4-BE49-F238E27FC236}">
                <a16:creationId xmlns:a16="http://schemas.microsoft.com/office/drawing/2014/main" id="{9B6CACBA-0A0A-6FDA-2559-CC5C86F802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68771" y="3232272"/>
            <a:ext cx="203720" cy="203720"/>
          </a:xfrm>
          <a:prstGeom prst="rect">
            <a:avLst/>
          </a:prstGeom>
        </p:spPr>
      </p:pic>
      <p:pic>
        <p:nvPicPr>
          <p:cNvPr id="37" name="Graphic 36" descr="Box outline">
            <a:extLst>
              <a:ext uri="{FF2B5EF4-FFF2-40B4-BE49-F238E27FC236}">
                <a16:creationId xmlns:a16="http://schemas.microsoft.com/office/drawing/2014/main" id="{E62A2C9D-9DE9-95BE-4CF9-8C3298730E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06997" y="4169841"/>
            <a:ext cx="203720" cy="203720"/>
          </a:xfrm>
          <a:prstGeom prst="rect">
            <a:avLst/>
          </a:prstGeom>
        </p:spPr>
      </p:pic>
      <p:pic>
        <p:nvPicPr>
          <p:cNvPr id="42" name="Graphic 41" descr="Box outline">
            <a:extLst>
              <a:ext uri="{FF2B5EF4-FFF2-40B4-BE49-F238E27FC236}">
                <a16:creationId xmlns:a16="http://schemas.microsoft.com/office/drawing/2014/main" id="{A60DB327-5811-4991-F2AF-291E41E3D3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76002" y="4169841"/>
            <a:ext cx="203720" cy="203720"/>
          </a:xfrm>
          <a:prstGeom prst="rect">
            <a:avLst/>
          </a:prstGeom>
        </p:spPr>
      </p:pic>
      <p:cxnSp>
        <p:nvCxnSpPr>
          <p:cNvPr id="44" name="Straight Arrow Connector 43">
            <a:extLst>
              <a:ext uri="{FF2B5EF4-FFF2-40B4-BE49-F238E27FC236}">
                <a16:creationId xmlns:a16="http://schemas.microsoft.com/office/drawing/2014/main" id="{C9F8D475-33C5-B30A-E971-6D6FCDD189E1}"/>
              </a:ext>
            </a:extLst>
          </p:cNvPr>
          <p:cNvCxnSpPr/>
          <p:nvPr/>
        </p:nvCxnSpPr>
        <p:spPr>
          <a:xfrm flipV="1">
            <a:off x="2547163" y="2818703"/>
            <a:ext cx="3670163" cy="3423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3B9B73E3-7415-6632-D258-F03A9FE427BE}"/>
              </a:ext>
            </a:extLst>
          </p:cNvPr>
          <p:cNvCxnSpPr>
            <a:endCxn id="17" idx="1"/>
          </p:cNvCxnSpPr>
          <p:nvPr/>
        </p:nvCxnSpPr>
        <p:spPr>
          <a:xfrm>
            <a:off x="6751237" y="2818703"/>
            <a:ext cx="417803" cy="7048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FBF57AD1-56A4-2062-AB0B-893103E07FA3}"/>
              </a:ext>
            </a:extLst>
          </p:cNvPr>
          <p:cNvCxnSpPr/>
          <p:nvPr/>
        </p:nvCxnSpPr>
        <p:spPr>
          <a:xfrm flipH="1" flipV="1">
            <a:off x="2547163" y="3318077"/>
            <a:ext cx="4621877" cy="2299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80C854F2-2A33-CF97-E3FB-E8A4B508C6F3}"/>
              </a:ext>
            </a:extLst>
          </p:cNvPr>
          <p:cNvCxnSpPr>
            <a:endCxn id="4" idx="1"/>
          </p:cNvCxnSpPr>
          <p:nvPr/>
        </p:nvCxnSpPr>
        <p:spPr>
          <a:xfrm flipV="1">
            <a:off x="2547163" y="3523558"/>
            <a:ext cx="2451493" cy="1825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F106447D-64B6-E970-4ED6-FEA664810043}"/>
              </a:ext>
            </a:extLst>
          </p:cNvPr>
          <p:cNvCxnSpPr>
            <a:stCxn id="4" idx="3"/>
            <a:endCxn id="5" idx="1"/>
          </p:cNvCxnSpPr>
          <p:nvPr/>
        </p:nvCxnSpPr>
        <p:spPr>
          <a:xfrm>
            <a:off x="5532567" y="3523558"/>
            <a:ext cx="684759" cy="6673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863BB104-2C09-A316-2723-829A09402EC5}"/>
              </a:ext>
            </a:extLst>
          </p:cNvPr>
          <p:cNvCxnSpPr/>
          <p:nvPr/>
        </p:nvCxnSpPr>
        <p:spPr>
          <a:xfrm flipH="1" flipV="1">
            <a:off x="2547163" y="3790512"/>
            <a:ext cx="3670163" cy="4003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F4D9076-1724-A537-A62B-BFB60DA46CDD}"/>
              </a:ext>
            </a:extLst>
          </p:cNvPr>
          <p:cNvSpPr txBox="1"/>
          <p:nvPr/>
        </p:nvSpPr>
        <p:spPr>
          <a:xfrm>
            <a:off x="4295521" y="2607085"/>
            <a:ext cx="349912" cy="369332"/>
          </a:xfrm>
          <a:prstGeom prst="rect">
            <a:avLst/>
          </a:prstGeom>
          <a:noFill/>
        </p:spPr>
        <p:txBody>
          <a:bodyPr wrap="square" rtlCol="0">
            <a:spAutoFit/>
          </a:bodyPr>
          <a:lstStyle/>
          <a:p>
            <a:r>
              <a:rPr lang="en-US" dirty="0"/>
              <a:t>5</a:t>
            </a:r>
          </a:p>
        </p:txBody>
      </p:sp>
      <p:sp>
        <p:nvSpPr>
          <p:cNvPr id="7" name="TextBox 6">
            <a:extLst>
              <a:ext uri="{FF2B5EF4-FFF2-40B4-BE49-F238E27FC236}">
                <a16:creationId xmlns:a16="http://schemas.microsoft.com/office/drawing/2014/main" id="{169C880A-066D-1675-C369-3FCCEC6D364F}"/>
              </a:ext>
            </a:extLst>
          </p:cNvPr>
          <p:cNvSpPr txBox="1"/>
          <p:nvPr/>
        </p:nvSpPr>
        <p:spPr>
          <a:xfrm>
            <a:off x="7000164" y="2825677"/>
            <a:ext cx="508340" cy="369332"/>
          </a:xfrm>
          <a:prstGeom prst="rect">
            <a:avLst/>
          </a:prstGeom>
          <a:noFill/>
        </p:spPr>
        <p:txBody>
          <a:bodyPr wrap="square" rtlCol="0">
            <a:spAutoFit/>
          </a:bodyPr>
          <a:lstStyle/>
          <a:p>
            <a:r>
              <a:rPr lang="en-US" dirty="0"/>
              <a:t>10</a:t>
            </a:r>
          </a:p>
        </p:txBody>
      </p:sp>
      <p:sp>
        <p:nvSpPr>
          <p:cNvPr id="10" name="TextBox 9">
            <a:extLst>
              <a:ext uri="{FF2B5EF4-FFF2-40B4-BE49-F238E27FC236}">
                <a16:creationId xmlns:a16="http://schemas.microsoft.com/office/drawing/2014/main" id="{E0C8F5B5-37DF-1EF9-1C5B-D1042D987F42}"/>
              </a:ext>
            </a:extLst>
          </p:cNvPr>
          <p:cNvSpPr txBox="1"/>
          <p:nvPr/>
        </p:nvSpPr>
        <p:spPr>
          <a:xfrm>
            <a:off x="5887732" y="3133410"/>
            <a:ext cx="508340" cy="369332"/>
          </a:xfrm>
          <a:prstGeom prst="rect">
            <a:avLst/>
          </a:prstGeom>
          <a:noFill/>
        </p:spPr>
        <p:txBody>
          <a:bodyPr wrap="square" rtlCol="0">
            <a:spAutoFit/>
          </a:bodyPr>
          <a:lstStyle/>
          <a:p>
            <a:r>
              <a:rPr lang="en-US" dirty="0"/>
              <a:t>10</a:t>
            </a:r>
          </a:p>
        </p:txBody>
      </p:sp>
      <p:sp>
        <p:nvSpPr>
          <p:cNvPr id="11" name="TextBox 10">
            <a:extLst>
              <a:ext uri="{FF2B5EF4-FFF2-40B4-BE49-F238E27FC236}">
                <a16:creationId xmlns:a16="http://schemas.microsoft.com/office/drawing/2014/main" id="{1DB5F75D-8015-781E-70A3-76256E3204CA}"/>
              </a:ext>
            </a:extLst>
          </p:cNvPr>
          <p:cNvSpPr txBox="1"/>
          <p:nvPr/>
        </p:nvSpPr>
        <p:spPr>
          <a:xfrm>
            <a:off x="3844172" y="3534361"/>
            <a:ext cx="508340" cy="369332"/>
          </a:xfrm>
          <a:prstGeom prst="rect">
            <a:avLst/>
          </a:prstGeom>
          <a:noFill/>
        </p:spPr>
        <p:txBody>
          <a:bodyPr wrap="square" rtlCol="0">
            <a:spAutoFit/>
          </a:bodyPr>
          <a:lstStyle/>
          <a:p>
            <a:r>
              <a:rPr lang="en-US" dirty="0"/>
              <a:t>5</a:t>
            </a:r>
          </a:p>
        </p:txBody>
      </p:sp>
      <p:sp>
        <p:nvSpPr>
          <p:cNvPr id="12" name="TextBox 11">
            <a:extLst>
              <a:ext uri="{FF2B5EF4-FFF2-40B4-BE49-F238E27FC236}">
                <a16:creationId xmlns:a16="http://schemas.microsoft.com/office/drawing/2014/main" id="{3B748060-BCFB-1917-F292-A43A29F075EF}"/>
              </a:ext>
            </a:extLst>
          </p:cNvPr>
          <p:cNvSpPr txBox="1"/>
          <p:nvPr/>
        </p:nvSpPr>
        <p:spPr>
          <a:xfrm>
            <a:off x="5865008" y="3598843"/>
            <a:ext cx="508340" cy="369332"/>
          </a:xfrm>
          <a:prstGeom prst="rect">
            <a:avLst/>
          </a:prstGeom>
          <a:noFill/>
        </p:spPr>
        <p:txBody>
          <a:bodyPr wrap="square" rtlCol="0">
            <a:spAutoFit/>
          </a:bodyPr>
          <a:lstStyle/>
          <a:p>
            <a:r>
              <a:rPr lang="en-US" dirty="0"/>
              <a:t>5</a:t>
            </a:r>
          </a:p>
        </p:txBody>
      </p:sp>
      <p:sp>
        <p:nvSpPr>
          <p:cNvPr id="13" name="TextBox 12">
            <a:extLst>
              <a:ext uri="{FF2B5EF4-FFF2-40B4-BE49-F238E27FC236}">
                <a16:creationId xmlns:a16="http://schemas.microsoft.com/office/drawing/2014/main" id="{C2AAC87A-C2CF-AF41-26E4-21A9BFDC6C47}"/>
              </a:ext>
            </a:extLst>
          </p:cNvPr>
          <p:cNvSpPr txBox="1"/>
          <p:nvPr/>
        </p:nvSpPr>
        <p:spPr>
          <a:xfrm>
            <a:off x="4580853" y="4013219"/>
            <a:ext cx="508340"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345039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13119</TotalTime>
  <Words>4364</Words>
  <Application>Microsoft Macintosh PowerPoint</Application>
  <PresentationFormat>On-screen Show (16:9)</PresentationFormat>
  <Paragraphs>604</Paragraphs>
  <Slides>70</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Cambria Math</vt:lpstr>
      <vt:lpstr>1_Office Theme</vt:lpstr>
      <vt:lpstr>Column Elimination:  An Iterative Approach to Solving Arc Flow Formulations</vt:lpstr>
      <vt:lpstr>Outline Part I</vt:lpstr>
      <vt:lpstr>Outline Part II</vt:lpstr>
      <vt:lpstr>Outline Part I</vt:lpstr>
      <vt:lpstr>Introduction</vt:lpstr>
      <vt:lpstr>Background</vt:lpstr>
      <vt:lpstr>Outline Part I</vt:lpstr>
      <vt:lpstr>Capacitated Vehicle Routing Problem</vt:lpstr>
      <vt:lpstr>Capacitated Vehicle Routing Problem</vt:lpstr>
      <vt:lpstr>State-of-the-Art Model</vt:lpstr>
      <vt:lpstr>State-of-the-Art Method</vt:lpstr>
      <vt:lpstr>Column Generation</vt:lpstr>
      <vt:lpstr>Column Generation</vt:lpstr>
      <vt:lpstr>State-of-the-Art Performance</vt:lpstr>
      <vt:lpstr>Column Elimination Model</vt:lpstr>
      <vt:lpstr>Column Elimination Model</vt:lpstr>
      <vt:lpstr>Column Elimination Model</vt:lpstr>
      <vt:lpstr>Column Elimination Model</vt:lpstr>
      <vt:lpstr>Column Elimination Method</vt:lpstr>
      <vt:lpstr>Column Elimination Method</vt:lpstr>
      <vt:lpstr>Column Elimination Method</vt:lpstr>
      <vt:lpstr>Column Elimination Method</vt:lpstr>
      <vt:lpstr>Column Elimination Method</vt:lpstr>
      <vt:lpstr>Column Elimination Method</vt:lpstr>
      <vt:lpstr>Secret Sauce</vt:lpstr>
      <vt:lpstr>Secret Sauce: Formal Results</vt:lpstr>
      <vt:lpstr>Experimental Results</vt:lpstr>
      <vt:lpstr>Contributions</vt:lpstr>
      <vt:lpstr>Outline Part I</vt:lpstr>
      <vt:lpstr>General Problem Description</vt:lpstr>
      <vt:lpstr>General Problem Description: CVRP</vt:lpstr>
      <vt:lpstr>General Model Assumption</vt:lpstr>
      <vt:lpstr>General Model</vt:lpstr>
      <vt:lpstr>General Refinement Algorithm</vt:lpstr>
      <vt:lpstr>General Problem: Formal Results</vt:lpstr>
      <vt:lpstr>General Problem: Formal Results</vt:lpstr>
      <vt:lpstr>Experimental Results: Problems</vt:lpstr>
      <vt:lpstr>Experimental Results: Performance</vt:lpstr>
      <vt:lpstr>Experimental Results: Intuition</vt:lpstr>
      <vt:lpstr>Contributions</vt:lpstr>
      <vt:lpstr>Outline Part II</vt:lpstr>
      <vt:lpstr>Motivation</vt:lpstr>
      <vt:lpstr>Primal Heuristic</vt:lpstr>
      <vt:lpstr>Large Neighborhood Search</vt:lpstr>
      <vt:lpstr>Formal Results</vt:lpstr>
      <vt:lpstr>Experimental Results</vt:lpstr>
      <vt:lpstr>Experimental Results</vt:lpstr>
      <vt:lpstr>Outline Part II</vt:lpstr>
      <vt:lpstr>Motivation</vt:lpstr>
      <vt:lpstr>Path Flow Model</vt:lpstr>
      <vt:lpstr>Cutting Planes in Path Flow Model</vt:lpstr>
      <vt:lpstr>Cutting Plane as Cost Function</vt:lpstr>
      <vt:lpstr>Translating a Cutting Plane</vt:lpstr>
      <vt:lpstr>Example: Subset-Row Inequality</vt:lpstr>
      <vt:lpstr>Example: Subset-Row Inequality</vt:lpstr>
      <vt:lpstr>Formal Results</vt:lpstr>
      <vt:lpstr>Experimental Results</vt:lpstr>
      <vt:lpstr>Outline Part II</vt:lpstr>
      <vt:lpstr>Motivation</vt:lpstr>
      <vt:lpstr>Portfolio of Variable Orderings</vt:lpstr>
      <vt:lpstr>Experimental Results</vt:lpstr>
      <vt:lpstr>Outline Part II</vt:lpstr>
      <vt:lpstr>Conclusion</vt:lpstr>
      <vt:lpstr>Conclusion</vt:lpstr>
      <vt:lpstr>Thesis Committee</vt:lpstr>
      <vt:lpstr>Thesis Committee</vt:lpstr>
      <vt:lpstr>Thesis Committee</vt:lpstr>
      <vt:lpstr>Thesis Committee</vt:lpstr>
      <vt:lpstr>Thesis Committee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Variable Ordering for Decision Diagrams: A Portfolio Approach</dc:title>
  <dc:creator>Anthony Michael Karahalios</dc:creator>
  <cp:lastModifiedBy>Anthony Karahalios</cp:lastModifiedBy>
  <cp:revision>1866</cp:revision>
  <cp:lastPrinted>2023-10-09T13:42:05Z</cp:lastPrinted>
  <dcterms:created xsi:type="dcterms:W3CDTF">2021-06-16T14:23:20Z</dcterms:created>
  <dcterms:modified xsi:type="dcterms:W3CDTF">2025-04-24T15:42:18Z</dcterms:modified>
</cp:coreProperties>
</file>